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81" r:id="rId5"/>
    <p:sldId id="283" r:id="rId6"/>
    <p:sldId id="282" r:id="rId7"/>
    <p:sldId id="261" r:id="rId8"/>
    <p:sldId id="280" r:id="rId9"/>
    <p:sldId id="285" r:id="rId10"/>
    <p:sldId id="286" r:id="rId11"/>
    <p:sldId id="268" r:id="rId12"/>
    <p:sldId id="279" r:id="rId13"/>
    <p:sldId id="263" r:id="rId14"/>
    <p:sldId id="271" r:id="rId15"/>
    <p:sldId id="287" r:id="rId16"/>
    <p:sldId id="284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19F7-F1C0-4C4C-A915-2E1D877D889E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32D2-E16D-448E-94BB-8DABC21DDC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3955">
              <a:defRPr/>
            </a:pPr>
            <a:r>
              <a:rPr lang="pl-PL" dirty="0" smtClean="0"/>
              <a:t>Przez zastosowanie specjalnej konstrukcji przestrzennej , nazwanej grzebieniem zostało osiągnięte jednoczesne rozkładanie </a:t>
            </a:r>
            <a:r>
              <a:rPr lang="pl-PL" dirty="0" err="1" smtClean="0"/>
              <a:t>geowłókniny</a:t>
            </a:r>
            <a:r>
              <a:rPr lang="pl-PL" dirty="0" smtClean="0"/>
              <a:t> i </a:t>
            </a:r>
            <a:r>
              <a:rPr lang="pl-PL" dirty="0" err="1" smtClean="0"/>
              <a:t>geosiatki</a:t>
            </a:r>
            <a:r>
              <a:rPr lang="pl-PL" dirty="0" smtClean="0"/>
              <a:t>. </a:t>
            </a:r>
          </a:p>
          <a:p>
            <a:endParaRPr lang="pl-PL" b="0" i="0" dirty="0" smtClean="0"/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CE252-D7DC-4375-B10F-F57FE202DD98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7FD5-F01C-4AA9-9A3B-48FFB4A67A6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13B4-A2C9-4986-A060-45F91854B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4434-0CD5-49F5-B161-E959C694A6AC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649A-9DA1-4889-B2A2-F822B01F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F794-BF3D-48CB-9D23-84D748004B6C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EA08-AC39-45F3-B261-7D8622585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F25D-3B4F-4A0D-8304-A6D50C3FCDAB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ABEB-6AC7-45DB-80B4-EE408ED01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C8CE-F346-46AD-B647-3823B7EE29E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244-ED03-4101-ADA9-0403E60E8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0538-AD00-4514-8EAC-DA1F9CEA8322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DA77-4C55-45F1-96D8-85CC96861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0D83-DCA6-4E17-B9A8-04C273F9312F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3AFF-090E-48C1-BD45-A5BCC67B1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EABF-858E-43D4-B086-CD6E595AB6D0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F5AD-6777-4E91-B5B8-ADEA6ADA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8F85-2AC0-461A-8ECF-0B526DEE2DB4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485B-0CA0-4F1C-A9DA-51F368E67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34D6-358F-4DB7-8564-BB049CAFD600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9755-2FB2-4095-B07F-7001EC000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E091-A8B0-4DA2-A271-72584514154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F3D5-9A65-4C9D-B0EC-AE22D9C30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BACEC-569A-43D2-A19B-69D73AC39D92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6715C-A5C8-4111-AF37-6ADE74DB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Arkusz_programu_Microsoft_Office_Excel_97_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s.il.pw.edu.pl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82000" cy="4114800"/>
          </a:xfrm>
        </p:spPr>
        <p:txBody>
          <a:bodyPr/>
          <a:lstStyle/>
          <a:p>
            <a:pPr eaLnBrk="1" hangingPunct="1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POLITECHNIKA WARSZAWSKA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WYDZIAŁ INŻYNIERII LĄDOWEJ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INSTYTUT DRÓG I MOSTÓW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ZESPÓŁ DRÓG SZYNOWYCH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Specjalność Drogi Szynowe – dlaczego warto ją studiować?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2000" dirty="0" smtClean="0"/>
          </a:p>
        </p:txBody>
      </p:sp>
      <p:sp>
        <p:nvSpPr>
          <p:cNvPr id="3075" name="Podtytuł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7467600" cy="1295400"/>
          </a:xfrm>
        </p:spPr>
        <p:txBody>
          <a:bodyPr/>
          <a:lstStyle/>
          <a:p>
            <a:pPr eaLnBrk="1" hangingPunct="1"/>
            <a:r>
              <a:rPr lang="pl-PL" sz="2000" b="1" dirty="0" smtClean="0">
                <a:solidFill>
                  <a:schemeClr val="tx1"/>
                </a:solidFill>
              </a:rPr>
              <a:t> OPRACOWANIE 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inż. Wojciech Oleksiewicz</a:t>
            </a:r>
          </a:p>
          <a:p>
            <a:pPr eaLnBrk="1" hangingPunct="1"/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Warszawa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maj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r.</a:t>
            </a:r>
          </a:p>
          <a:p>
            <a:pPr eaLnBrk="1" hangingPunct="1"/>
            <a:endParaRPr lang="pl-PL" sz="1800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2858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55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04800" y="4411176"/>
            <a:ext cx="838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Arial Narrow" pitchFamily="34" charset="0"/>
              </a:rPr>
              <a:t>Co sądzę o moim wyborze specjalności DROGI SZYNOWE</a:t>
            </a:r>
            <a:r>
              <a:rPr lang="pl-PL" i="1" dirty="0" smtClean="0">
                <a:latin typeface="Arial Narrow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l-PL" b="1" i="1" dirty="0" smtClean="0">
                <a:solidFill>
                  <a:srgbClr val="FF0000"/>
                </a:solidFill>
                <a:latin typeface="Arial Narrow" pitchFamily="34" charset="0"/>
              </a:rPr>
              <a:t>Od początku studiów planowałem ten wybór – jestem bardzo zadowolony, spełniły się moje oczekiwania </a:t>
            </a:r>
            <a:r>
              <a:rPr lang="pl-PL" i="1" dirty="0" smtClean="0">
                <a:latin typeface="Arial Narrow" pitchFamily="34" charset="0"/>
              </a:rPr>
              <a:t>– bardzo ciekawa i perspektywiczna dziedzina budownictwa komunikacyjnego. Patrząc na stan infrastruktury szynowej w Polsce i w Europie czułem duże zapotrzebowanie na inżynierów tej branży i jestem przekonany, że dobrze trafiłem. </a:t>
            </a:r>
            <a:r>
              <a:rPr lang="pl-PL" i="1" dirty="0" smtClean="0">
                <a:solidFill>
                  <a:srgbClr val="FF0000"/>
                </a:solidFill>
                <a:latin typeface="Arial Narrow" pitchFamily="34" charset="0"/>
              </a:rPr>
              <a:t>Planuję kontynuację tej specjalności na studiach magisterskich.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2532" name="AutoShape 4" descr="https://poczta.il.pw.edu.pl/?_task=mail&amp;_action=get&amp;_mbox=INBOX&amp;_uid=35692&amp;_part=2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919288"/>
            <a:ext cx="3009900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4" name="Picture 6" descr="C:\Users\User\Documents\POLITECHNIKA\WYCIECZKI PRAKTYKI STUDENCKIE\2017.01.26 Zdjecia Wycieczka do Metra\Kamil Królak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079055" cy="3310144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57200" y="381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i</a:t>
            </a:r>
            <a:r>
              <a:rPr lang="pl-PL" sz="2800" b="1" dirty="0" smtClean="0">
                <a:latin typeface="Arial Narrow" pitchFamily="34" charset="0"/>
              </a:rPr>
              <a:t>nż. Kamil Królak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505200" y="838200"/>
            <a:ext cx="52219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 Narrow" pitchFamily="34" charset="0"/>
              </a:rPr>
              <a:t>Absolwent specjalności </a:t>
            </a:r>
            <a:r>
              <a:rPr lang="pl-PL" sz="2000" b="1" dirty="0" smtClean="0">
                <a:latin typeface="Arial Narrow" pitchFamily="34" charset="0"/>
              </a:rPr>
              <a:t>Drogi Szynowe </a:t>
            </a:r>
            <a:r>
              <a:rPr lang="pl-PL" sz="2000" b="1" dirty="0" smtClean="0">
                <a:latin typeface="Arial Narrow" pitchFamily="34" charset="0"/>
              </a:rPr>
              <a:t>– (studia stacjonarne inżynierskie), rocznik dyplomowania 2016</a:t>
            </a:r>
            <a:endParaRPr lang="pl-PL" sz="2000" b="1" dirty="0" smtClean="0">
              <a:latin typeface="Arial Narrow" pitchFamily="34" charset="0"/>
            </a:endParaRPr>
          </a:p>
          <a:p>
            <a:pPr algn="just"/>
            <a:r>
              <a:rPr lang="pl-PL" sz="2000" b="1" dirty="0" smtClean="0">
                <a:latin typeface="Arial Narrow" pitchFamily="34" charset="0"/>
              </a:rPr>
              <a:t>Temat pracy </a:t>
            </a:r>
            <a:r>
              <a:rPr lang="pl-PL" sz="2000" b="1" dirty="0" smtClean="0">
                <a:latin typeface="Arial Narrow" pitchFamily="34" charset="0"/>
              </a:rPr>
              <a:t>dyplomowej: </a:t>
            </a:r>
            <a:r>
              <a:rPr lang="pl-PL" sz="2000" i="1" dirty="0" smtClean="0">
                <a:latin typeface="Arial Narrow" pitchFamily="34" charset="0"/>
              </a:rPr>
              <a:t>Projekt  konstrukcji i układu geometrycznego torowiska  tramwajowego w koncepcji rozbudowy Szczecińskiego Szybkiego </a:t>
            </a:r>
            <a:r>
              <a:rPr lang="pl-PL" sz="2000" i="1" dirty="0" smtClean="0">
                <a:latin typeface="Arial Narrow" pitchFamily="34" charset="0"/>
              </a:rPr>
              <a:t>Tramwaju</a:t>
            </a:r>
          </a:p>
          <a:p>
            <a:pPr algn="just"/>
            <a:r>
              <a:rPr lang="pl-PL" sz="2000" b="1" dirty="0" smtClean="0">
                <a:latin typeface="Arial Narrow" pitchFamily="34" charset="0"/>
              </a:rPr>
              <a:t>Zatrudnienie: </a:t>
            </a:r>
            <a:r>
              <a:rPr lang="pl-PL" sz="2000" dirty="0" smtClean="0">
                <a:latin typeface="Arial Narrow" pitchFamily="34" charset="0"/>
              </a:rPr>
              <a:t>do maja 2017 r.: Biuro projektowe CONE – projektowanie infrastruktury tramwajowej,</a:t>
            </a:r>
          </a:p>
          <a:p>
            <a:pPr algn="just"/>
            <a:r>
              <a:rPr lang="pl-PL" sz="2000" dirty="0" smtClean="0">
                <a:latin typeface="Arial Narrow" pitchFamily="34" charset="0"/>
              </a:rPr>
              <a:t>aktualnie: Tramwaje Warszawskie – Dział utrzymania i remontów torów</a:t>
            </a:r>
            <a:endParaRPr lang="pl-PL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4400" b="1" dirty="0">
                <a:latin typeface="Times New Roman" pitchFamily="18" charset="0"/>
                <a:ea typeface="+mj-ea"/>
                <a:cs typeface="Times New Roman" pitchFamily="18" charset="0"/>
              </a:rPr>
              <a:t>Modernizacje na polskiej kolei</a:t>
            </a:r>
            <a:endParaRPr lang="pl-PL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Prostokąt 2"/>
          <p:cNvSpPr>
            <a:spLocks noChangeArrowheads="1"/>
          </p:cNvSpPr>
          <p:nvPr/>
        </p:nvSpPr>
        <p:spPr bwMode="auto">
          <a:xfrm>
            <a:off x="381000" y="762000"/>
            <a:ext cx="8382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standardów międzynarodowych korytarzy: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Prędkość maksymalna pociągów pasażerskich </a:t>
            </a:r>
            <a:r>
              <a:rPr lang="pl-PL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200km/h (160 km/h)</a:t>
            </a:r>
            <a:endParaRPr lang="pl-PL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Prędkość maksymalna pociągów towarowych 120 km/h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Maksymalne naciski osi taboru 225 </a:t>
            </a:r>
            <a:r>
              <a:rPr lang="pl-PL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endParaRPr lang="pl-PL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Prostokąt 3"/>
          <p:cNvSpPr>
            <a:spLocks noChangeArrowheads="1"/>
          </p:cNvSpPr>
          <p:nvPr/>
        </p:nvSpPr>
        <p:spPr bwMode="auto">
          <a:xfrm>
            <a:off x="457200" y="2362200"/>
            <a:ext cx="3962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 kolejowe </a:t>
            </a:r>
            <a:r>
              <a:rPr lang="pl-PL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modernizowane aktualnie i w najbliższych latach </a:t>
            </a:r>
            <a:r>
              <a:rPr lang="pl-PL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l-PL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9221" name="Prostokąt 4"/>
          <p:cNvSpPr>
            <a:spLocks noChangeArrowheads="1"/>
          </p:cNvSpPr>
          <p:nvPr/>
        </p:nvSpPr>
        <p:spPr bwMode="auto">
          <a:xfrm>
            <a:off x="457200" y="3124200"/>
            <a:ext cx="298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E 20 Warszawa – Poznań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Nr 1 Warszawa - Łódź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E30 Kraków – Rzeszów</a:t>
            </a:r>
          </a:p>
        </p:txBody>
      </p:sp>
      <p:sp>
        <p:nvSpPr>
          <p:cNvPr id="9223" name="Prostokąt 6"/>
          <p:cNvSpPr>
            <a:spLocks noChangeArrowheads="1"/>
          </p:cNvSpPr>
          <p:nvPr/>
        </p:nvSpPr>
        <p:spPr bwMode="auto">
          <a:xfrm>
            <a:off x="838200" y="411480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E75 Warszawa – Białystok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Nr 7 Warszawa – Lublin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Nr 8 Warszawa –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Radom</a:t>
            </a:r>
          </a:p>
          <a:p>
            <a:pPr>
              <a:buFont typeface="Wingdings" pitchFamily="2" charset="2"/>
              <a:buChar char="Ø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Warszawski Węzeł Kolejowy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23487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Polskie plany budowy KDP</a:t>
            </a:r>
            <a:br>
              <a:rPr lang="pl-PL" sz="2800" b="1" dirty="0" smtClean="0"/>
            </a:br>
            <a:r>
              <a:rPr lang="pl-PL" sz="2800" b="1" dirty="0" smtClean="0"/>
              <a:t> „Linia Y” Warszawa – Łódź – Poznań/ Wrocław</a:t>
            </a:r>
            <a:br>
              <a:rPr lang="pl-PL" sz="2800" b="1" dirty="0" smtClean="0"/>
            </a:br>
            <a:r>
              <a:rPr lang="pl-PL" sz="2800" b="1" dirty="0" smtClean="0"/>
              <a:t>oraz modernizacja i przedłużenie CMK</a:t>
            </a:r>
          </a:p>
        </p:txBody>
      </p:sp>
      <p:sp>
        <p:nvSpPr>
          <p:cNvPr id="82947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962400" cy="2133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000" b="1" dirty="0" smtClean="0"/>
              <a:t>Założone parametry Linii Y:</a:t>
            </a:r>
          </a:p>
          <a:p>
            <a:pPr>
              <a:buFont typeface="Arial" pitchFamily="34" charset="0"/>
              <a:buNone/>
            </a:pPr>
            <a:r>
              <a:rPr lang="pl-PL" sz="2000" dirty="0" smtClean="0"/>
              <a:t>•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Długość</a:t>
            </a:r>
            <a:r>
              <a:rPr lang="pl-PL" sz="2000" dirty="0" smtClean="0"/>
              <a:t> linii – ok. 450 km</a:t>
            </a:r>
          </a:p>
          <a:p>
            <a:pPr>
              <a:buFont typeface="Arial" pitchFamily="34" charset="0"/>
              <a:buNone/>
            </a:pPr>
            <a:r>
              <a:rPr lang="pl-PL" sz="2000" dirty="0" smtClean="0"/>
              <a:t>• Prędkość projektowa – 350 km/h</a:t>
            </a:r>
          </a:p>
          <a:p>
            <a:pPr>
              <a:buFont typeface="Arial" pitchFamily="34" charset="0"/>
              <a:buNone/>
            </a:pPr>
            <a:r>
              <a:rPr lang="pl-PL" sz="2000" dirty="0" smtClean="0"/>
              <a:t>• System zasilania - 2 x 25 </a:t>
            </a:r>
            <a:r>
              <a:rPr lang="pl-PL" sz="2000" dirty="0" err="1" smtClean="0"/>
              <a:t>kV</a:t>
            </a:r>
            <a:r>
              <a:rPr lang="pl-PL" sz="2000" dirty="0" smtClean="0"/>
              <a:t>, 50 Hz</a:t>
            </a:r>
          </a:p>
          <a:p>
            <a:pPr>
              <a:buFont typeface="Arial" pitchFamily="34" charset="0"/>
              <a:buNone/>
            </a:pPr>
            <a:r>
              <a:rPr lang="pl-PL" sz="2000" dirty="0" smtClean="0"/>
              <a:t>• Standard – europejski (wg TSI HS)</a:t>
            </a:r>
          </a:p>
          <a:p>
            <a:pPr>
              <a:buFont typeface="Arial" pitchFamily="34" charset="0"/>
              <a:buNone/>
            </a:pPr>
            <a:endParaRPr lang="pl-PL" sz="2000" dirty="0" smtClean="0"/>
          </a:p>
        </p:txBody>
      </p:sp>
      <p:pic>
        <p:nvPicPr>
          <p:cNvPr id="82948" name="Symbol zastępczy zawartości 4" descr="KDP Pols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752600"/>
            <a:ext cx="4792663" cy="4114800"/>
          </a:xfrm>
        </p:spPr>
      </p:pic>
      <p:sp>
        <p:nvSpPr>
          <p:cNvPr id="5" name="pole tekstowe 4"/>
          <p:cNvSpPr txBox="1"/>
          <p:nvPr/>
        </p:nvSpPr>
        <p:spPr>
          <a:xfrm>
            <a:off x="304800" y="4419600"/>
            <a:ext cx="41283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/>
              <a:t>Czasy przejazdu: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000" dirty="0" smtClean="0"/>
              <a:t>- Warszawa – Łódź: 30 minut;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000" dirty="0" smtClean="0"/>
              <a:t>- Warszawa – Poznań: 1h 30 min;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000" dirty="0" smtClean="0"/>
              <a:t>- Warszawa – Wrocław: 1h 50 min.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pPr eaLnBrk="1" hangingPunct="1"/>
            <a:r>
              <a:rPr lang="pl-PL" sz="4000" smtClean="0">
                <a:latin typeface="Times New Roman" pitchFamily="18" charset="0"/>
                <a:cs typeface="Times New Roman" pitchFamily="18" charset="0"/>
              </a:rPr>
              <a:t>Polska i europejska polityka transportowa</a:t>
            </a:r>
          </a:p>
        </p:txBody>
      </p:sp>
      <p:graphicFrame>
        <p:nvGraphicFramePr>
          <p:cNvPr id="1026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152400" y="762000"/>
          <a:ext cx="4114800" cy="3581400"/>
        </p:xfrm>
        <a:graphic>
          <a:graphicData uri="http://schemas.openxmlformats.org/presentationml/2006/ole">
            <p:oleObj spid="_x0000_s1026" r:id="rId3" imgW="3450635" imgH="2840982" progId="Excel.Sheet.8">
              <p:embed/>
            </p:oleObj>
          </a:graphicData>
        </a:graphic>
      </p:graphicFrame>
      <p:graphicFrame>
        <p:nvGraphicFramePr>
          <p:cNvPr id="1027" name="Wykres 7"/>
          <p:cNvGraphicFramePr>
            <a:graphicFrameLocks/>
          </p:cNvGraphicFramePr>
          <p:nvPr/>
        </p:nvGraphicFramePr>
        <p:xfrm>
          <a:off x="4267200" y="685800"/>
          <a:ext cx="4495800" cy="3429000"/>
        </p:xfrm>
        <a:graphic>
          <a:graphicData uri="http://schemas.openxmlformats.org/presentationml/2006/ole">
            <p:oleObj spid="_x0000_s1027" r:id="rId4" imgW="4060288" imgH="2920237" progId="Excel.Sheet.8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28600" y="4267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Istotnym ograniczeniem rozwoju  infrastruktury kolejowej w Polsce jest brak kwalifikowanej kadry inżynierskiej !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114800" y="4114800"/>
            <a:ext cx="4724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00B050"/>
                </a:solidFill>
              </a:rPr>
              <a:t>W NAJBLIŻSZYCH LATACH </a:t>
            </a:r>
            <a:r>
              <a:rPr lang="pl-PL" b="1" dirty="0" smtClean="0">
                <a:solidFill>
                  <a:srgbClr val="00B050"/>
                </a:solidFill>
              </a:rPr>
              <a:t>NA </a:t>
            </a:r>
            <a:r>
              <a:rPr lang="pl-PL" b="1" dirty="0" smtClean="0">
                <a:solidFill>
                  <a:srgbClr val="00B050"/>
                </a:solidFill>
              </a:rPr>
              <a:t>REALIZACJĘ PROGRAMU MODERNIZACJI INFRASTRUKTURY KOLEJOWEJ PKP PLK JEST </a:t>
            </a:r>
            <a:r>
              <a:rPr lang="pl-PL" b="1" dirty="0" smtClean="0">
                <a:solidFill>
                  <a:srgbClr val="00B050"/>
                </a:solidFill>
              </a:rPr>
              <a:t>PRZERZNACZONY </a:t>
            </a:r>
            <a:r>
              <a:rPr lang="pl-PL" b="1" dirty="0" smtClean="0">
                <a:solidFill>
                  <a:srgbClr val="00B050"/>
                </a:solidFill>
              </a:rPr>
              <a:t>FUNDUSZ W WYSOKOŚCI </a:t>
            </a:r>
            <a:r>
              <a:rPr lang="pl-PL" b="1" dirty="0" smtClean="0">
                <a:solidFill>
                  <a:srgbClr val="FF0000"/>
                </a:solidFill>
              </a:rPr>
              <a:t>67 MILIARDÓW ZŁ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2D173B1-765F-427C-97C3-0256C431DB1C}" type="slidenum">
              <a:rPr lang="pl-PL" sz="1200" smtClean="0">
                <a:solidFill>
                  <a:schemeClr val="tx1"/>
                </a:solidFill>
              </a:rPr>
              <a:pPr/>
              <a:t>14</a:t>
            </a:fld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42852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</a:rPr>
              <a:t>ROBOTY PODTORZOWE – AHM 800R</a:t>
            </a:r>
            <a:endParaRPr lang="pl-PL" sz="1600" b="1" dirty="0">
              <a:latin typeface="Calibri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6130034"/>
            <a:ext cx="9143999" cy="3708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pl-PL" sz="1800" dirty="0" smtClean="0">
                <a:solidFill>
                  <a:schemeClr val="tx1"/>
                </a:solidFill>
                <a:latin typeface="+mn-lt"/>
              </a:rPr>
              <a:t>Wzmacnianie podtorza: 1.Warstwa ochronna z </a:t>
            </a:r>
            <a:r>
              <a:rPr lang="pl-PL" sz="1800" dirty="0" err="1" smtClean="0">
                <a:solidFill>
                  <a:schemeClr val="tx1"/>
                </a:solidFill>
                <a:latin typeface="+mn-lt"/>
              </a:rPr>
              <a:t>niesortu</a:t>
            </a: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   2.Geosiatka   3.Geowłóknina </a:t>
            </a:r>
          </a:p>
        </p:txBody>
      </p:sp>
      <p:pic>
        <p:nvPicPr>
          <p:cNvPr id="6" name="Picture 17" descr="1221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6563" y="714375"/>
            <a:ext cx="8207375" cy="5407025"/>
          </a:xfrm>
        </p:spPr>
      </p:pic>
      <p:sp>
        <p:nvSpPr>
          <p:cNvPr id="9" name="pole tekstowe 8"/>
          <p:cNvSpPr txBox="1"/>
          <p:nvPr/>
        </p:nvSpPr>
        <p:spPr>
          <a:xfrm>
            <a:off x="152400" y="685800"/>
            <a:ext cx="4572000" cy="1338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NOWOCZESNE TECHNOLOGIE </a:t>
            </a:r>
            <a:r>
              <a:rPr lang="pl-PL" b="1" dirty="0" smtClean="0"/>
              <a:t>ZMECHANIZOWANYCH ROBÓT TOROWYCH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0467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28600" y="4114800"/>
            <a:ext cx="838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Arial Narrow" pitchFamily="34" charset="0"/>
              </a:rPr>
              <a:t>Co sądzę o moim wyborze specjalności DROGI SZYNOWE</a:t>
            </a:r>
            <a:r>
              <a:rPr lang="pl-PL" i="1" dirty="0" smtClean="0">
                <a:latin typeface="Arial Narrow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l-PL" b="1" i="1" dirty="0" smtClean="0">
                <a:solidFill>
                  <a:srgbClr val="FF0000"/>
                </a:solidFill>
                <a:latin typeface="Arial Narrow" pitchFamily="34" charset="0"/>
              </a:rPr>
              <a:t>Ciekawa specjalność, jestem bardzo zadowolony z dokonanego wyboru, chociaż nie było lekko zaliczyć egzaminu z Dróg </a:t>
            </a:r>
            <a:r>
              <a:rPr lang="pl-PL" b="1" i="1" dirty="0" smtClean="0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pl-PL" b="1" i="1" dirty="0" smtClean="0">
                <a:solidFill>
                  <a:srgbClr val="FF0000"/>
                </a:solidFill>
                <a:latin typeface="Arial Narrow" pitchFamily="34" charset="0"/>
              </a:rPr>
              <a:t>zynowych! </a:t>
            </a:r>
            <a:r>
              <a:rPr lang="pl-PL" i="1" dirty="0" smtClean="0">
                <a:latin typeface="Arial Narrow" pitchFamily="34" charset="0"/>
              </a:rPr>
              <a:t>Na zajęciach dużo informacji praktycznych – przydało to mi się w pracy na torach, gdzie spotkałem się z ogromnym brakiem kadry inżynierskiej wykwalifikowanej w tej branży. </a:t>
            </a:r>
            <a:r>
              <a:rPr lang="pl-PL" b="1" i="1" dirty="0" smtClean="0">
                <a:solidFill>
                  <a:srgbClr val="FF0000"/>
                </a:solidFill>
                <a:latin typeface="Arial Narrow" pitchFamily="34" charset="0"/>
              </a:rPr>
              <a:t>Warto wybrać Drogi Szynowe! </a:t>
            </a:r>
            <a:r>
              <a:rPr lang="pl-PL" i="1" dirty="0" smtClean="0">
                <a:latin typeface="Arial Narrow" pitchFamily="34" charset="0"/>
              </a:rPr>
              <a:t> Żałuję, że w ubiegłym roku nie było tej specjalności na studiach magisterskich/</a:t>
            </a:r>
            <a:endParaRPr lang="pl-PL" dirty="0"/>
          </a:p>
        </p:txBody>
      </p:sp>
      <p:sp>
        <p:nvSpPr>
          <p:cNvPr id="22532" name="AutoShape 4" descr="https://poczta.il.pw.edu.pl/?_task=mail&amp;_action=get&amp;_mbox=INBOX&amp;_uid=35692&amp;_part=2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919288"/>
            <a:ext cx="3009900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304800" y="304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i</a:t>
            </a:r>
            <a:r>
              <a:rPr lang="pl-PL" sz="2800" b="1" dirty="0" smtClean="0">
                <a:latin typeface="Arial Narrow" pitchFamily="34" charset="0"/>
              </a:rPr>
              <a:t>nż.</a:t>
            </a:r>
            <a:r>
              <a:rPr lang="pl-PL" sz="2800" b="1" dirty="0" smtClean="0">
                <a:latin typeface="Arial Narrow" pitchFamily="34" charset="0"/>
              </a:rPr>
              <a:t> Wojciech Kijek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505200" y="381000"/>
            <a:ext cx="52219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 Narrow" pitchFamily="34" charset="0"/>
              </a:rPr>
              <a:t>Absolwent specjalności </a:t>
            </a:r>
            <a:r>
              <a:rPr lang="pl-PL" sz="2000" b="1" dirty="0" smtClean="0">
                <a:latin typeface="Arial Narrow" pitchFamily="34" charset="0"/>
              </a:rPr>
              <a:t>Drogi Szynowe </a:t>
            </a:r>
            <a:r>
              <a:rPr lang="pl-PL" sz="2000" b="1" dirty="0" smtClean="0">
                <a:latin typeface="Arial Narrow" pitchFamily="34" charset="0"/>
              </a:rPr>
              <a:t>– (studia stacjonarne inżynierskie), rocznik dyplomowania 2016</a:t>
            </a:r>
            <a:endParaRPr lang="pl-PL" sz="2000" b="1" dirty="0" smtClean="0">
              <a:latin typeface="Arial Narrow" pitchFamily="34" charset="0"/>
            </a:endParaRPr>
          </a:p>
          <a:p>
            <a:pPr algn="just"/>
            <a:r>
              <a:rPr lang="pl-PL" sz="2000" b="1" dirty="0" smtClean="0">
                <a:latin typeface="Arial Narrow" pitchFamily="34" charset="0"/>
              </a:rPr>
              <a:t>Temat pracy </a:t>
            </a:r>
            <a:r>
              <a:rPr lang="pl-PL" sz="2000" b="1" dirty="0" smtClean="0">
                <a:latin typeface="Arial Narrow" pitchFamily="34" charset="0"/>
              </a:rPr>
              <a:t>dyplomowej: </a:t>
            </a:r>
            <a:r>
              <a:rPr lang="pl-PL" sz="2000" i="1" dirty="0" smtClean="0">
                <a:latin typeface="Arial Narrow" pitchFamily="34" charset="0"/>
              </a:rPr>
              <a:t>O</a:t>
            </a:r>
            <a:r>
              <a:rPr lang="pl-PL" sz="2000" i="1" dirty="0" smtClean="0">
                <a:latin typeface="Arial Narrow" pitchFamily="34" charset="0"/>
              </a:rPr>
              <a:t>cena wybranych składników kosztów budowy torowisk tramwajowych o prefabrykowanej konstrukcji bezpodsypkowej. </a:t>
            </a:r>
          </a:p>
          <a:p>
            <a:pPr algn="just"/>
            <a:r>
              <a:rPr lang="pl-PL" sz="2000" b="1" dirty="0" smtClean="0">
                <a:latin typeface="Arial Narrow" pitchFamily="34" charset="0"/>
              </a:rPr>
              <a:t>Zatrudnienie: </a:t>
            </a:r>
            <a:r>
              <a:rPr lang="pl-PL" sz="2000" dirty="0" smtClean="0">
                <a:latin typeface="Arial Narrow" pitchFamily="34" charset="0"/>
              </a:rPr>
              <a:t>Zakład Robót Komunikacyjnych w Poznaniu – inżynier budowy, remonty i modernizacje torów na terenie Warszawskiego Węzła Kolejowego.</a:t>
            </a:r>
          </a:p>
          <a:p>
            <a:pPr algn="just"/>
            <a:r>
              <a:rPr lang="pl-PL" sz="2000" dirty="0" smtClean="0">
                <a:latin typeface="Arial Narrow" pitchFamily="34" charset="0"/>
              </a:rPr>
              <a:t>A</a:t>
            </a:r>
            <a:r>
              <a:rPr lang="pl-PL" sz="2000" dirty="0" smtClean="0">
                <a:latin typeface="Arial Narrow" pitchFamily="34" charset="0"/>
              </a:rPr>
              <a:t>ktualnie: student 2 </a:t>
            </a:r>
            <a:r>
              <a:rPr lang="pl-PL" sz="2000" dirty="0" err="1" smtClean="0">
                <a:latin typeface="Arial Narrow" pitchFamily="34" charset="0"/>
              </a:rPr>
              <a:t>sem</a:t>
            </a:r>
            <a:r>
              <a:rPr lang="pl-PL" sz="2000" dirty="0" smtClean="0">
                <a:latin typeface="Arial Narrow" pitchFamily="34" charset="0"/>
              </a:rPr>
              <a:t>. na studiach magisterskich IK.</a:t>
            </a:r>
            <a:endParaRPr lang="pl-PL" sz="2000" dirty="0" smtClean="0">
              <a:latin typeface="Arial Narrow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14801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743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3657600" y="22860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m</a:t>
            </a:r>
            <a:r>
              <a:rPr lang="pl-PL" sz="2800" b="1" dirty="0" smtClean="0">
                <a:latin typeface="Arial Narrow" pitchFamily="34" charset="0"/>
              </a:rPr>
              <a:t>gr inż. Andrzej </a:t>
            </a:r>
            <a:r>
              <a:rPr lang="pl-PL" sz="2800" b="1" dirty="0" smtClean="0">
                <a:latin typeface="Arial Narrow" pitchFamily="34" charset="0"/>
              </a:rPr>
              <a:t>Pawłowski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24200" y="838200"/>
            <a:ext cx="5895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 Narrow" pitchFamily="34" charset="0"/>
              </a:rPr>
              <a:t>Absolwent specjalności Drogi </a:t>
            </a:r>
            <a:r>
              <a:rPr lang="pl-PL" sz="2000" b="1" dirty="0" smtClean="0">
                <a:latin typeface="Arial Narrow" pitchFamily="34" charset="0"/>
              </a:rPr>
              <a:t>Szynowe, studia magisterskie  - rocznik dyplomowania 2016</a:t>
            </a:r>
            <a:endParaRPr lang="pl-PL" sz="2000" b="1" dirty="0" smtClean="0">
              <a:latin typeface="Arial Narrow" pitchFamily="34" charset="0"/>
            </a:endParaRPr>
          </a:p>
          <a:p>
            <a:pPr algn="just"/>
            <a:r>
              <a:rPr lang="pl-PL" sz="2000" b="1" dirty="0" smtClean="0">
                <a:latin typeface="Arial Narrow" pitchFamily="34" charset="0"/>
              </a:rPr>
              <a:t>Temat pracy magisterskiej: </a:t>
            </a:r>
            <a:r>
              <a:rPr lang="pl-PL" sz="2000" i="1" dirty="0" smtClean="0">
                <a:latin typeface="Arial Narrow" pitchFamily="34" charset="0"/>
              </a:rPr>
              <a:t>Ocena porównawcza wymagań</a:t>
            </a:r>
          </a:p>
          <a:p>
            <a:pPr algn="just"/>
            <a:r>
              <a:rPr lang="pl-PL" sz="2000" i="1" dirty="0" smtClean="0">
                <a:latin typeface="Arial Narrow" pitchFamily="34" charset="0"/>
              </a:rPr>
              <a:t>dotyczących kształtowania układu geometrycznego </a:t>
            </a:r>
          </a:p>
          <a:p>
            <a:pPr algn="just"/>
            <a:r>
              <a:rPr lang="pl-PL" sz="2000" i="1" dirty="0" smtClean="0">
                <a:latin typeface="Arial Narrow" pitchFamily="34" charset="0"/>
              </a:rPr>
              <a:t>trasy kolejowej na przykładzie projektu modernizacji </a:t>
            </a:r>
          </a:p>
          <a:p>
            <a:pPr algn="just"/>
            <a:r>
              <a:rPr lang="pl-PL" sz="2000" i="1" dirty="0" smtClean="0">
                <a:latin typeface="Arial Narrow" pitchFamily="34" charset="0"/>
              </a:rPr>
              <a:t>linii kolejowej numer 139</a:t>
            </a:r>
            <a:r>
              <a:rPr lang="pl-PL" sz="2000" i="1" dirty="0" smtClean="0">
                <a:latin typeface="Arial Narrow" pitchFamily="34" charset="0"/>
              </a:rPr>
              <a:t>.</a:t>
            </a:r>
            <a:endParaRPr lang="pl-PL" sz="2000" i="1" dirty="0" smtClean="0">
              <a:latin typeface="Arial Narrow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24200" y="27432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Obecne zatrudnienie: </a:t>
            </a:r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PKP PLK Centrum Realizacji </a:t>
            </a:r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Inwestycji - Zespół </a:t>
            </a:r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ds. analiz inżynieryjno – technicznych</a:t>
            </a:r>
          </a:p>
          <a:p>
            <a:r>
              <a:rPr lang="pl-PL" sz="2000" b="1" dirty="0" smtClean="0">
                <a:latin typeface="Arial Narrow" pitchFamily="34" charset="0"/>
              </a:rPr>
              <a:t>Zadania, zakres obowiązków: </a:t>
            </a:r>
            <a:r>
              <a:rPr lang="pl-PL" sz="2000" b="1" i="1" dirty="0" smtClean="0">
                <a:solidFill>
                  <a:srgbClr val="7030A0"/>
                </a:solidFill>
                <a:latin typeface="Arial Narrow" pitchFamily="34" charset="0"/>
              </a:rPr>
              <a:t>Opracowywanie, uzgadnianie technicznej dokumentacji przetargowej, udział w pracach komisji przetargowych dla projektów realizowanych z Funduszy Unijnych na lata 2014-2020</a:t>
            </a:r>
            <a:endParaRPr lang="pl-PL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52400" y="50292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Arial Narrow" pitchFamily="34" charset="0"/>
              </a:rPr>
              <a:t>Co sądzę o moim wyborze specjalności DROGI SZYNOWE</a:t>
            </a:r>
            <a:r>
              <a:rPr lang="pl-PL" i="1" dirty="0" smtClean="0">
                <a:latin typeface="Arial Narrow" pitchFamily="34" charset="0"/>
              </a:rPr>
              <a:t>?</a:t>
            </a:r>
          </a:p>
          <a:p>
            <a:pPr algn="just"/>
            <a:r>
              <a:rPr lang="pl-PL" b="1" i="1" dirty="0" smtClean="0">
                <a:solidFill>
                  <a:srgbClr val="FF0000"/>
                </a:solidFill>
                <a:latin typeface="Arial Narrow" pitchFamily="34" charset="0"/>
              </a:rPr>
              <a:t>Jestem bardzo zadowolony </a:t>
            </a:r>
            <a:r>
              <a:rPr lang="pl-PL" i="1" dirty="0" smtClean="0">
                <a:latin typeface="Arial Narrow" pitchFamily="34" charset="0"/>
              </a:rPr>
              <a:t>– ciekawe przedmioty specjalistyczne, dobra perspektywa zatrudnienia – PKP PLK ma 67 mld zł do wydania na modernizację infrastruktury, a nie ma odpowiedniego potencjału kadrowego do realizacji takiego przedsięwzięcia!!  </a:t>
            </a:r>
            <a:r>
              <a:rPr lang="pl-PL" i="1" dirty="0" smtClean="0">
                <a:solidFill>
                  <a:srgbClr val="FF0000"/>
                </a:solidFill>
                <a:latin typeface="Arial Narrow" pitchFamily="34" charset="0"/>
              </a:rPr>
              <a:t>Czekamy na młodą kadrę inżynierską!</a:t>
            </a:r>
            <a:endParaRPr lang="pl-PL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334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1600" b="1" i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838200" y="22098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2800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4000" b="1" i="1" dirty="0" smtClean="0">
                <a:solidFill>
                  <a:srgbClr val="00B050"/>
                </a:solidFill>
                <a:latin typeface="Arial" pitchFamily="34" charset="0"/>
              </a:rPr>
              <a:t>DZIĘKUJEMY  </a:t>
            </a:r>
            <a:r>
              <a:rPr lang="pl-PL" sz="4000" b="1" i="1" dirty="0" smtClean="0">
                <a:solidFill>
                  <a:srgbClr val="00B050"/>
                </a:solidFill>
                <a:latin typeface="Arial" pitchFamily="34" charset="0"/>
              </a:rPr>
              <a:t>ZA  UWAGĘ</a:t>
            </a:r>
          </a:p>
          <a:p>
            <a:pPr algn="ctr"/>
            <a:endParaRPr lang="pl-PL" sz="2800" b="1" i="1" dirty="0">
              <a:solidFill>
                <a:srgbClr val="00B050"/>
              </a:solidFill>
              <a:latin typeface="Arial" pitchFamily="34" charset="0"/>
            </a:endParaRPr>
          </a:p>
          <a:p>
            <a:pPr algn="ctr"/>
            <a:endParaRPr lang="pl-PL" sz="2800" b="1" i="1" dirty="0" smtClean="0">
              <a:solidFill>
                <a:srgbClr val="00B050"/>
              </a:solidFill>
              <a:latin typeface="Arial" pitchFamily="34" charset="0"/>
            </a:endParaRPr>
          </a:p>
          <a:p>
            <a:pPr algn="ctr"/>
            <a:endParaRPr lang="pl-PL" sz="2000" i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5400" b="1" i="1" dirty="0" smtClean="0">
                <a:solidFill>
                  <a:schemeClr val="tx2"/>
                </a:solidFill>
                <a:latin typeface="Arial" pitchFamily="34" charset="0"/>
              </a:rPr>
              <a:t>PYTANIA?</a:t>
            </a:r>
          </a:p>
          <a:p>
            <a:pPr algn="ctr"/>
            <a:endParaRPr lang="pl-PL" sz="2000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2000" i="1" dirty="0" err="1" smtClean="0">
                <a:solidFill>
                  <a:schemeClr val="tx2"/>
                </a:solidFill>
                <a:latin typeface="Arial" pitchFamily="34" charset="0"/>
              </a:rPr>
              <a:t>w.oleksiewicz@il.pw.edu.pl</a:t>
            </a:r>
            <a:endParaRPr lang="pl-PL" sz="2000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pl-PL" sz="2000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2000" dirty="0" smtClean="0">
                <a:hlinkClick r:id="rId2"/>
              </a:rPr>
              <a:t>http://www.zds.il.pw.edu.pl/index.html</a:t>
            </a:r>
            <a:endParaRPr lang="pl-PL" sz="2000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pl-PL" sz="2000" i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pl-PL" sz="2000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pl-PL" sz="2800" i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907704" y="6237312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1800" b="1" i="1" dirty="0">
                <a:solidFill>
                  <a:schemeClr val="tx2"/>
                </a:solidFill>
                <a:latin typeface="Arial" pitchFamily="34" charset="0"/>
              </a:rPr>
              <a:t>Warszawa, </a:t>
            </a:r>
            <a:r>
              <a:rPr lang="pl-PL" sz="1800" b="1" i="1" dirty="0" smtClean="0">
                <a:solidFill>
                  <a:schemeClr val="tx2"/>
                </a:solidFill>
                <a:latin typeface="Arial" pitchFamily="34" charset="0"/>
              </a:rPr>
              <a:t>31.05.2017 </a:t>
            </a:r>
            <a:r>
              <a:rPr lang="pl-PL" sz="1800" b="1" i="1" dirty="0" smtClean="0">
                <a:solidFill>
                  <a:schemeClr val="tx2"/>
                </a:solidFill>
                <a:latin typeface="Arial" pitchFamily="34" charset="0"/>
              </a:rPr>
              <a:t>r.</a:t>
            </a:r>
            <a:endParaRPr lang="pl-PL" sz="1800" b="1" i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pl-PL" b="1" smtClean="0">
                <a:latin typeface="Times New Roman" pitchFamily="18" charset="0"/>
                <a:cs typeface="Times New Roman" pitchFamily="18" charset="0"/>
              </a:rPr>
              <a:t>Specjalność Drogi Szynowe</a:t>
            </a:r>
            <a:endParaRPr lang="pl-PL" smtClean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Politechnice Warszawskiej jedna z najstarszych specjalności – wcześniej Drogi Żelazne. Podwaliny specjalności Drogi Żelazne stworzył prof. Aleksander Wasiutyński, autor pierwszego polskiego podręcznika w tej dziedzinie i twórca nowoczesnej w XIX w. koncepcji Warszawskiego Węzła Kolejowego.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Reaktywacja specjalności, po ponad 20 latach przerwy w kształceniu. Pierwszy nabór w r.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akad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 2011/2012.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Aktualnie prowadzona w ramach Zespołu Dróg Szynowych Instytutu Dróg i Mostów.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Dostępna na studiach 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II stopnia (inż. + mgr).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eaLnBrk="1" hangingPunct="1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Zalety studiowania na Drogach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Szynowych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Perspektywa zdobycia  wiedzy z dziedziny specjalności obecnie coraz bardziej poszukiwanej przez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pracodawców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Luka pokoleniowa” w polskim kolejnictwie - wielu specjalistów w branży infrastruktury kolejowej to osoby w wieku przedemerytalnym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obecnie i w najbliższych latach występuje silna potrzeba rozwoju młodej kadry.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Część programu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studiów (około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50%) wspólna ze specjalnością Inżynieria Komunikacyjna, co daje dobre perspektywy dla zatrudnienia w szerokiej dziedzinie infrastruktury transportowej – kolejowej i drogowej (samochodowej).</a:t>
            </a:r>
          </a:p>
          <a:p>
            <a:pPr eaLnBrk="1" hangingPunct="1">
              <a:buFont typeface="Wingdings" pitchFamily="2" charset="2"/>
              <a:buChar char="Ø"/>
            </a:pP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Ciekawy program studiów na przedmiotach specjalistycznych –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liczne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wycieczki dydaktyczne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latin typeface="Times New Roman" pitchFamily="18" charset="0"/>
                <a:ea typeface="+mj-ea"/>
                <a:cs typeface="Times New Roman" pitchFamily="18" charset="0"/>
              </a:rPr>
              <a:t>Specjalność Drogi Szynowe</a:t>
            </a:r>
            <a:endParaRPr lang="pl-P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F:\DCIM\101CANON\IMG_4790.JPG"/>
          <p:cNvPicPr>
            <a:picLocks noChangeAspect="1" noChangeArrowheads="1"/>
          </p:cNvPicPr>
          <p:nvPr/>
        </p:nvPicPr>
        <p:blipFill>
          <a:blip r:embed="rId2" cstate="print"/>
          <a:srcRect l="14547"/>
          <a:stretch>
            <a:fillRect/>
          </a:stretch>
        </p:blipFill>
        <p:spPr bwMode="auto">
          <a:xfrm>
            <a:off x="4267200" y="1524000"/>
            <a:ext cx="4059879" cy="2666407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6584950" cy="277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://www.zds.il.pw.edu.pl/images/20161005_111808-crop-u11769.jpg"/>
          <p:cNvPicPr>
            <a:picLocks noChangeAspect="1" noChangeArrowheads="1"/>
          </p:cNvPicPr>
          <p:nvPr/>
        </p:nvPicPr>
        <p:blipFill>
          <a:blip r:embed="rId4" cstate="print"/>
          <a:srcRect t="18898" r="7559"/>
          <a:stretch>
            <a:fillRect/>
          </a:stretch>
        </p:blipFill>
        <p:spPr bwMode="auto">
          <a:xfrm>
            <a:off x="381000" y="1600200"/>
            <a:ext cx="3335677" cy="219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3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665070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WARSZAWA, 28.04.2016 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2"/>
          </p:nvPr>
        </p:nvSpPr>
        <p:spPr>
          <a:xfrm>
            <a:off x="6998757" y="6709115"/>
            <a:ext cx="2133600" cy="124123"/>
          </a:xfrm>
        </p:spPr>
        <p:txBody>
          <a:bodyPr/>
          <a:lstStyle/>
          <a:p>
            <a:fld id="{2417C825-6F9A-4591-ADEC-FEA96BAAA985}" type="slidenum">
              <a:rPr lang="pl-PL" smtClean="0">
                <a:solidFill>
                  <a:schemeClr val="bg1"/>
                </a:solidFill>
              </a:rPr>
              <a:pPr/>
              <a:t>5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7" name="Picture 2" descr="C:\Users\User\Documents\TRAMWAJE\TOROWISKA TRAWIASTE\TWarszawskie\Bemowo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4488160" cy="3366120"/>
          </a:xfrm>
          <a:prstGeom prst="rect">
            <a:avLst/>
          </a:prstGeom>
          <a:noFill/>
        </p:spPr>
      </p:pic>
      <p:sp>
        <p:nvSpPr>
          <p:cNvPr id="28" name="pole tekstowe 27"/>
          <p:cNvSpPr txBox="1"/>
          <p:nvPr/>
        </p:nvSpPr>
        <p:spPr>
          <a:xfrm>
            <a:off x="3733800" y="5638800"/>
            <a:ext cx="381642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 smtClean="0"/>
              <a:t>ZIELONE TOROWISKO – ZABUDOWA TRAWIASTA  </a:t>
            </a:r>
            <a:r>
              <a:rPr lang="pl-PL" sz="1400" b="1" dirty="0" smtClean="0"/>
              <a:t>SYSTEM RHEDA CITY</a:t>
            </a:r>
          </a:p>
          <a:p>
            <a:pPr algn="ctr"/>
            <a:r>
              <a:rPr lang="pl-PL" sz="1400" dirty="0" smtClean="0"/>
              <a:t>ZASTOSOWANIE W WARSZAWIE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Tylko w </a:t>
            </a:r>
            <a:r>
              <a:rPr lang="pl-PL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olitechnice Warszawskiej na specjalności </a:t>
            </a:r>
            <a:r>
              <a:rPr lang="pl-PL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rogi Szynowe jest prowadzony przedmiot Infrastruktura Miejskiego </a:t>
            </a:r>
            <a:r>
              <a:rPr lang="pl-PL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ransportu Szynowego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pl-PL" smtClean="0">
                <a:latin typeface="Times New Roman" pitchFamily="18" charset="0"/>
                <a:cs typeface="Times New Roman" pitchFamily="18" charset="0"/>
              </a:rPr>
              <a:t>Perspektywy pracy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Biura projektowe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Firmy budowlane – budowa infrastruktury torowej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Spółki kolejowe -  utrzymanie infrastruktury torowej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Administracja publiczna – jednostki samorządowe odpowiedzialne za transport publiczny w regionie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Zarządcy infrastruktury tramwajowej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Instytucje naukowe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pPr eaLnBrk="1" hangingPunct="1"/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Profil </a:t>
            </a:r>
            <a:r>
              <a:rPr lang="pl-PL" sz="4800" dirty="0" err="1" smtClean="0">
                <a:latin typeface="Times New Roman" pitchFamily="18" charset="0"/>
                <a:cs typeface="Times New Roman" pitchFamily="18" charset="0"/>
              </a:rPr>
              <a:t>branżowyDróg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 Szynowych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Koleje Konwencjonalne,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Koleje Dużych Prędkości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Koleje Przemysłowe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Miejski transport szynowy: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Koleje Dojazdowe + </a:t>
            </a:r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Tramwaj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+ Metro</a:t>
            </a:r>
          </a:p>
          <a:p>
            <a:pPr eaLnBrk="1" hangingPunct="1">
              <a:buFont typeface="Wingdings" pitchFamily="2" charset="2"/>
              <a:buChar char="Ø"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9" descr="http://t3.gstatic.com/images?q=tbn:ANd9GcTzBND7XSTp69pqFpinjCtTERleyFn6XyWAc-zWsIRC1PFuLPUonGesBDGe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http://bi.gazeta.pl/im/7/8008/z8008937Q,Tramwaj-Swing-jedzie-Trasa-W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2781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9" descr="http://www.pap.pl/palio/html.media?_Instance=cms_www.pap.pl&amp;_Option=Other&amp;_Connector=cms&amp;_tableName=W_MEDIA_VIEW&amp;_colID=ID&amp;_colContent=CONTENT&amp;_colFileName=Name&amp;_colMimeType=Expr1&amp;_colLastUpdated=Last_updated&amp;_colSize=Doc_size&amp;_ID=39428&amp;_CheckSum=1037221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28575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343400"/>
            <a:ext cx="2125366" cy="236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16" t="25033" b="16450"/>
          <a:stretch>
            <a:fillRect/>
          </a:stretch>
        </p:blipFill>
        <p:spPr>
          <a:xfrm>
            <a:off x="5181600" y="2514600"/>
            <a:ext cx="3778695" cy="163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9" descr="http://www.ztm.waw.pl/download/informacjaZdjecie/org_260_mn_siem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505200" cy="210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Users\CEZARY\Desktop\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4657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eaLnBrk="1" hangingPunct="1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Nowoczesny miejski transport szynowy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305800" cy="99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Realizacja w 15 miastach polskich programów rozbudowy i modernizacji tras tramwajowych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11" descr="http://bi.gazeta.pl/im/6/9892/m9892476.jpg"/>
          <p:cNvPicPr>
            <a:picLocks noChangeAspect="1" noChangeArrowheads="1"/>
          </p:cNvPicPr>
          <p:nvPr/>
        </p:nvPicPr>
        <p:blipFill>
          <a:blip r:embed="rId4" cstate="print"/>
          <a:srcRect t="9942" b="19387"/>
          <a:stretch>
            <a:fillRect/>
          </a:stretch>
        </p:blipFill>
        <p:spPr bwMode="auto">
          <a:xfrm>
            <a:off x="1371600" y="3200400"/>
            <a:ext cx="2463800" cy="34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38600" y="3581400"/>
            <a:ext cx="48768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Warszawa - II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linia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metra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ymbol zastępczy zawartości 3"/>
          <p:cNvSpPr txBox="1">
            <a:spLocks/>
          </p:cNvSpPr>
          <p:nvPr/>
        </p:nvSpPr>
        <p:spPr bwMode="auto">
          <a:xfrm>
            <a:off x="381000" y="1524000"/>
            <a:ext cx="480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Warszawa – budowa nowych tras tramwajowych: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- do Tarchomina (w realizacji)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z Woli do Wilanowa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8600" y="228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Roksana Chojnowska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05200" y="1066800"/>
            <a:ext cx="52219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 Narrow" pitchFamily="34" charset="0"/>
              </a:rPr>
              <a:t>Dyplomantka specjalności </a:t>
            </a:r>
            <a:r>
              <a:rPr lang="pl-PL" sz="2000" b="1" dirty="0" smtClean="0">
                <a:latin typeface="Arial Narrow" pitchFamily="34" charset="0"/>
              </a:rPr>
              <a:t>Drogi Szynowe </a:t>
            </a:r>
            <a:r>
              <a:rPr lang="pl-PL" sz="2000" b="1" dirty="0" smtClean="0">
                <a:latin typeface="Arial Narrow" pitchFamily="34" charset="0"/>
              </a:rPr>
              <a:t>– (studia Stacjonarne), rocznik dyplomowania 2017</a:t>
            </a:r>
            <a:endParaRPr lang="pl-PL" sz="2000" b="1" dirty="0"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 Narrow" pitchFamily="34" charset="0"/>
              </a:rPr>
              <a:t>Temat pracy </a:t>
            </a:r>
            <a:r>
              <a:rPr lang="pl-PL" sz="2000" b="1" dirty="0" smtClean="0">
                <a:latin typeface="Arial Narrow" pitchFamily="34" charset="0"/>
              </a:rPr>
              <a:t>dyplomowej </a:t>
            </a:r>
            <a:r>
              <a:rPr lang="pl-PL" sz="2000" dirty="0" smtClean="0">
                <a:latin typeface="Arial Narrow" pitchFamily="34" charset="0"/>
              </a:rPr>
              <a:t>(w opracowaniu)</a:t>
            </a:r>
            <a:r>
              <a:rPr lang="pl-PL" sz="2000" b="1" dirty="0" smtClean="0">
                <a:latin typeface="Arial Narrow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 Narrow" pitchFamily="34" charset="0"/>
              </a:rPr>
              <a:t> </a:t>
            </a:r>
            <a:r>
              <a:rPr lang="pl-PL" sz="2000" i="1" dirty="0" smtClean="0">
                <a:latin typeface="Arial Narrow" pitchFamily="34" charset="0"/>
              </a:rPr>
              <a:t>Kierunki rozwoju konstrukcji nawierzchni torowej </a:t>
            </a:r>
            <a:r>
              <a:rPr lang="pl-PL" sz="2000" i="1" dirty="0" smtClean="0">
                <a:latin typeface="Arial Narrow" pitchFamily="34" charset="0"/>
              </a:rPr>
              <a:t>metra. </a:t>
            </a:r>
          </a:p>
        </p:txBody>
      </p:sp>
      <p:pic>
        <p:nvPicPr>
          <p:cNvPr id="22530" name="Picture 2" descr="C:\Users\User\Documents\POLITECHNIKA\WYCIECZKI PRAKTYKI STUDENCKIE\2017.01.26 Zdjecia Wycieczka do Metra\WYCINEK 20170126_135106.jpg"/>
          <p:cNvPicPr>
            <a:picLocks noChangeAspect="1" noChangeArrowheads="1"/>
          </p:cNvPicPr>
          <p:nvPr/>
        </p:nvPicPr>
        <p:blipFill>
          <a:blip r:embed="rId2" cstate="print"/>
          <a:srcRect l="6472" r="12944" b="21721"/>
          <a:stretch>
            <a:fillRect/>
          </a:stretch>
        </p:blipFill>
        <p:spPr bwMode="auto">
          <a:xfrm>
            <a:off x="408633" y="914400"/>
            <a:ext cx="2896170" cy="25146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57200" y="36576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 Narrow" pitchFamily="34" charset="0"/>
              </a:rPr>
              <a:t>Co sądzę o moim wyborze specjalności DROGI SZYNOWE</a:t>
            </a:r>
            <a:r>
              <a:rPr lang="pl-PL" sz="2000" i="1" dirty="0" smtClean="0">
                <a:latin typeface="Arial Narrow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l-PL" sz="2000" b="1" i="1" dirty="0" smtClean="0">
                <a:solidFill>
                  <a:srgbClr val="FF0000"/>
                </a:solidFill>
                <a:latin typeface="Arial Narrow" pitchFamily="34" charset="0"/>
              </a:rPr>
              <a:t>Bardziej szczęśliwy przypadek niż planowany </a:t>
            </a:r>
            <a:r>
              <a:rPr lang="pl-PL" sz="2000" b="1" i="1" dirty="0" smtClean="0">
                <a:solidFill>
                  <a:srgbClr val="FF0000"/>
                </a:solidFill>
                <a:latin typeface="Arial Narrow" pitchFamily="34" charset="0"/>
              </a:rPr>
              <a:t>wcześniej wybór</a:t>
            </a:r>
            <a:r>
              <a:rPr lang="pl-PL" sz="2000" b="1" i="1" dirty="0" smtClean="0">
                <a:solidFill>
                  <a:srgbClr val="FF0000"/>
                </a:solidFill>
                <a:latin typeface="Arial Narrow" pitchFamily="34" charset="0"/>
              </a:rPr>
              <a:t>, ale  jestem zadowolona </a:t>
            </a:r>
            <a:r>
              <a:rPr lang="pl-PL" sz="2000" i="1" dirty="0" smtClean="0">
                <a:latin typeface="Arial Narrow" pitchFamily="34" charset="0"/>
              </a:rPr>
              <a:t>– trafiłam na ciekawe przedmioty specjalistyczne, mam interesujący mnie temat pracy dyplomowej związany z </a:t>
            </a:r>
            <a:r>
              <a:rPr lang="pl-PL" sz="2000" i="1" dirty="0" smtClean="0">
                <a:latin typeface="Arial Narrow" pitchFamily="34" charset="0"/>
              </a:rPr>
              <a:t>metrem  </a:t>
            </a:r>
            <a:r>
              <a:rPr lang="pl-PL" sz="2000" i="1" dirty="0" smtClean="0">
                <a:latin typeface="Arial Narrow" pitchFamily="34" charset="0"/>
              </a:rPr>
              <a:t>i </a:t>
            </a:r>
            <a:r>
              <a:rPr lang="pl-PL" sz="2000" i="1" dirty="0" smtClean="0">
                <a:latin typeface="Arial Narrow" pitchFamily="34" charset="0"/>
              </a:rPr>
              <a:t> jednocześnie </a:t>
            </a:r>
            <a:r>
              <a:rPr lang="pl-PL" sz="2000" i="1" dirty="0" smtClean="0">
                <a:latin typeface="Arial Narrow" pitchFamily="34" charset="0"/>
              </a:rPr>
              <a:t>z </a:t>
            </a:r>
            <a:r>
              <a:rPr lang="pl-PL" sz="2000" i="1" dirty="0" smtClean="0">
                <a:latin typeface="Arial Narrow" pitchFamily="34" charset="0"/>
              </a:rPr>
              <a:t>moją pracą </a:t>
            </a:r>
            <a:r>
              <a:rPr lang="pl-PL" sz="2000" i="1" dirty="0" smtClean="0">
                <a:latin typeface="Arial Narrow" pitchFamily="34" charset="0"/>
              </a:rPr>
              <a:t>zawodową w </a:t>
            </a:r>
            <a:r>
              <a:rPr lang="pl-PL" sz="2000" i="1" smtClean="0">
                <a:latin typeface="Arial Narrow" pitchFamily="34" charset="0"/>
              </a:rPr>
              <a:t>biurze </a:t>
            </a:r>
            <a:r>
              <a:rPr lang="pl-PL" sz="2000" i="1" smtClean="0">
                <a:latin typeface="Arial Narrow" pitchFamily="34" charset="0"/>
              </a:rPr>
              <a:t>projektowym ILF. </a:t>
            </a:r>
            <a:r>
              <a:rPr lang="pl-PL" sz="2000" i="1" dirty="0" smtClean="0">
                <a:solidFill>
                  <a:srgbClr val="FF0000"/>
                </a:solidFill>
                <a:latin typeface="Arial Narrow" pitchFamily="34" charset="0"/>
              </a:rPr>
              <a:t>Polecam innym wybór tej specjalności!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22532" name="AutoShape 4" descr="https://poczta.il.pw.edu.pl/?_task=mail&amp;_action=get&amp;_mbox=INBOX&amp;_uid=35692&amp;_part=2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919288"/>
            <a:ext cx="3009900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931</Words>
  <Application>Microsoft Office PowerPoint</Application>
  <PresentationFormat>Pokaz na ekranie (4:3)</PresentationFormat>
  <Paragraphs>113</Paragraphs>
  <Slides>17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Office Theme</vt:lpstr>
      <vt:lpstr>Arkusz programu Microsoft Office Excel 97–2003</vt:lpstr>
      <vt:lpstr>POLITECHNIKA WARSZAWSKA WYDZIAŁ INŻYNIERII LĄDOWEJ INSTYTUT DRÓG I MOSTÓW ZESPÓŁ DRÓG SZYNOWYCH     Specjalność Drogi Szynowe – dlaczego warto ją studiować?   </vt:lpstr>
      <vt:lpstr>Specjalność Drogi Szynowe</vt:lpstr>
      <vt:lpstr>Zalety studiowania na Drogach Szynowych</vt:lpstr>
      <vt:lpstr>Ciekawy program studiów na przedmiotach specjalistycznych – liczne wycieczki dydaktyczne </vt:lpstr>
      <vt:lpstr>Slajd 5</vt:lpstr>
      <vt:lpstr>Perspektywy pracy</vt:lpstr>
      <vt:lpstr>Profil branżowyDróg Szynowych</vt:lpstr>
      <vt:lpstr>Nowoczesny miejski transport szynowy</vt:lpstr>
      <vt:lpstr>Slajd 9</vt:lpstr>
      <vt:lpstr>Slajd 10</vt:lpstr>
      <vt:lpstr>Slajd 11</vt:lpstr>
      <vt:lpstr>Polskie plany budowy KDP  „Linia Y” Warszawa – Łódź – Poznań/ Wrocław oraz modernizacja i przedłużenie CMK</vt:lpstr>
      <vt:lpstr>Polska i europejska polityka transportowa</vt:lpstr>
      <vt:lpstr>Wzmacnianie podtorza: 1.Warstwa ochronna z niesortu   2.Geosiatka   3.Geowłóknina 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POLITECHNIKA WARSZAWSKA WYDZIAŁ INŻYNIERII LĄDOWEJ INSTYTUT DRÓG I MOSTÓW ZAKŁAD INŻYNIERII KOMUNIKACYJNEJ    TEMAT PRACY DYPLOMOWEJ MAGISTERSKIEJ: „Uwarunkowania w projektowaniu rozjazdów na kolejach dużych prędkości.”</dc:title>
  <dc:creator>CEZARY</dc:creator>
  <cp:lastModifiedBy>Wojciech Oleksiewicz</cp:lastModifiedBy>
  <cp:revision>87</cp:revision>
  <dcterms:created xsi:type="dcterms:W3CDTF">2006-08-16T00:00:00Z</dcterms:created>
  <dcterms:modified xsi:type="dcterms:W3CDTF">2017-05-31T06:31:50Z</dcterms:modified>
</cp:coreProperties>
</file>