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5" r:id="rId2"/>
    <p:sldId id="314" r:id="rId3"/>
    <p:sldId id="402" r:id="rId4"/>
    <p:sldId id="358" r:id="rId5"/>
    <p:sldId id="392" r:id="rId6"/>
    <p:sldId id="395" r:id="rId7"/>
    <p:sldId id="403" r:id="rId8"/>
    <p:sldId id="406" r:id="rId9"/>
    <p:sldId id="385" r:id="rId10"/>
    <p:sldId id="399" r:id="rId11"/>
    <p:sldId id="409" r:id="rId12"/>
    <p:sldId id="410" r:id="rId13"/>
    <p:sldId id="411" r:id="rId14"/>
    <p:sldId id="412" r:id="rId15"/>
    <p:sldId id="414" r:id="rId16"/>
    <p:sldId id="415" r:id="rId17"/>
    <p:sldId id="416" r:id="rId18"/>
    <p:sldId id="420" r:id="rId19"/>
    <p:sldId id="418" r:id="rId20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7181F"/>
    <a:srgbClr val="FFFFFF"/>
    <a:srgbClr val="CC3300"/>
    <a:srgbClr val="E0E4D0"/>
    <a:srgbClr val="CCE7D4"/>
    <a:srgbClr val="7CD10E"/>
    <a:srgbClr val="D4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139" d="100"/>
          <a:sy n="139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A38662F4-0233-4CC7-80E4-580480FCCC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32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15CBE97-F587-4769-B7D0-4C2368D41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1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DA3805-7312-4D6B-B38E-A5CABAE0C6E0}" type="slidenum">
              <a:rPr lang="en-GB" altLang="pl-PL"/>
              <a:pPr/>
              <a:t>5</a:t>
            </a:fld>
            <a:endParaRPr lang="en-GB" altLang="pl-PL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pl-PL" altLang="pl-PL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ln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DA3805-7312-4D6B-B38E-A5CABAE0C6E0}" type="slidenum">
              <a:rPr lang="en-GB" altLang="pl-PL"/>
              <a:pPr/>
              <a:t>12</a:t>
            </a:fld>
            <a:endParaRPr lang="en-GB" altLang="pl-PL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pl-PL" altLang="pl-PL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34013" cy="4114800"/>
          </a:xfrm>
          <a:noFill/>
          <a:ln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3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12500"/>
          <a:stretch>
            <a:fillRect/>
          </a:stretch>
        </p:blipFill>
        <p:spPr bwMode="auto">
          <a:xfrm>
            <a:off x="1905000" y="4681538"/>
            <a:ext cx="1970088" cy="1795462"/>
          </a:xfrm>
          <a:prstGeom prst="rect">
            <a:avLst/>
          </a:prstGeom>
          <a:noFill/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l="12500"/>
          <a:stretch>
            <a:fillRect/>
          </a:stretch>
        </p:blipFill>
        <p:spPr bwMode="auto">
          <a:xfrm>
            <a:off x="0" y="3205163"/>
            <a:ext cx="2990850" cy="3271837"/>
          </a:xfrm>
          <a:prstGeom prst="rect">
            <a:avLst/>
          </a:prstGeom>
          <a:noFill/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/>
          <a:srcRect b="11525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BE1CCE0A-6723-4034-BB09-CE889E16CD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D43636"/>
                </a:solidFill>
                <a:latin typeface="Arial Black" pitchFamily="32" charset="0"/>
              </a:rPr>
              <a:t>L/O/G/O</a:t>
            </a:r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E8AEFC-0172-4223-9D0E-E5716CE4EA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847420-936C-4353-8B4B-F4743933A7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pl-PL" smtClean="0"/>
              <a:t>Kliknij ikonę, aby dodać tabelę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19303B68-527B-4ADC-9594-66F69FC566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pl-PL" smtClean="0"/>
              <a:t>Kliknij ikonę, aby dodać wykres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0B47FD11-83CE-4489-9046-737A4556D6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376238"/>
            <a:ext cx="8331200" cy="266065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ABF6-740A-48D3-A867-1B1CF578C0EC}" type="slidenum">
              <a:rPr lang="en-GB" altLang="pl-PL"/>
              <a:pPr>
                <a:defRPr/>
              </a:pPr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B5DE9C-A788-4AAC-AC8C-A22504F2FF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A1AE7A-7B30-4F9E-A11E-435A3F0BAB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FD81D0-65DD-49A9-9C99-0E5C0DE9AE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DBFE0B-0DFA-43A6-A9DA-72FFAFBF61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4EF1D6-6530-45E0-A560-AF3DE87AD7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A47E65-43A6-4F25-A646-F4F9EAA58A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8F420E-CE2C-4970-B726-E4B520B205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09EDDE-DD5F-44D2-84CF-B0181A7544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9144000" cy="1943100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1187" name="Picture 163" descr="artplus_nature_naturalcity38_g"/>
          <p:cNvPicPr>
            <a:picLocks noChangeAspect="1" noChangeArrowheads="1"/>
          </p:cNvPicPr>
          <p:nvPr/>
        </p:nvPicPr>
        <p:blipFill>
          <a:blip r:embed="rId19" cstate="print">
            <a:lum bright="12000" contrast="12000"/>
          </a:blip>
          <a:srcRect r="31580"/>
          <a:stretch>
            <a:fillRect/>
          </a:stretch>
        </p:blipFill>
        <p:spPr bwMode="auto">
          <a:xfrm>
            <a:off x="7543800" y="5322888"/>
            <a:ext cx="1600200" cy="153511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D5CE904B-1A13-4C45-B504-FA86C2FC5A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18" Type="http://schemas.openxmlformats.org/officeDocument/2006/relationships/image" Target="../media/image32.emf"/><Relationship Id="rId26" Type="http://schemas.openxmlformats.org/officeDocument/2006/relationships/image" Target="../media/image40.emf"/><Relationship Id="rId39" Type="http://schemas.openxmlformats.org/officeDocument/2006/relationships/image" Target="../media/image53.em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5.emf"/><Relationship Id="rId34" Type="http://schemas.openxmlformats.org/officeDocument/2006/relationships/image" Target="../media/image48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31.emf"/><Relationship Id="rId25" Type="http://schemas.openxmlformats.org/officeDocument/2006/relationships/image" Target="../media/image39.emf"/><Relationship Id="rId33" Type="http://schemas.openxmlformats.org/officeDocument/2006/relationships/image" Target="../media/image47.emf"/><Relationship Id="rId38" Type="http://schemas.openxmlformats.org/officeDocument/2006/relationships/image" Target="../media/image52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0.emf"/><Relationship Id="rId20" Type="http://schemas.openxmlformats.org/officeDocument/2006/relationships/image" Target="../media/image34.emf"/><Relationship Id="rId29" Type="http://schemas.openxmlformats.org/officeDocument/2006/relationships/image" Target="../media/image4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5.emf"/><Relationship Id="rId24" Type="http://schemas.openxmlformats.org/officeDocument/2006/relationships/image" Target="../media/image38.emf"/><Relationship Id="rId32" Type="http://schemas.openxmlformats.org/officeDocument/2006/relationships/image" Target="../media/image46.emf"/><Relationship Id="rId37" Type="http://schemas.openxmlformats.org/officeDocument/2006/relationships/image" Target="../media/image51.emf"/><Relationship Id="rId40" Type="http://schemas.openxmlformats.org/officeDocument/2006/relationships/image" Target="../media/image54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9.emf"/><Relationship Id="rId23" Type="http://schemas.openxmlformats.org/officeDocument/2006/relationships/image" Target="../media/image37.emf"/><Relationship Id="rId28" Type="http://schemas.openxmlformats.org/officeDocument/2006/relationships/image" Target="../media/image42.emf"/><Relationship Id="rId36" Type="http://schemas.openxmlformats.org/officeDocument/2006/relationships/image" Target="../media/image50.emf"/><Relationship Id="rId10" Type="http://schemas.openxmlformats.org/officeDocument/2006/relationships/image" Target="../media/image24.emf"/><Relationship Id="rId19" Type="http://schemas.openxmlformats.org/officeDocument/2006/relationships/image" Target="../media/image33.emf"/><Relationship Id="rId31" Type="http://schemas.openxmlformats.org/officeDocument/2006/relationships/image" Target="../media/image45.emf"/><Relationship Id="rId4" Type="http://schemas.openxmlformats.org/officeDocument/2006/relationships/image" Target="../media/image11.jpeg"/><Relationship Id="rId9" Type="http://schemas.openxmlformats.org/officeDocument/2006/relationships/image" Target="../media/image23.emf"/><Relationship Id="rId14" Type="http://schemas.openxmlformats.org/officeDocument/2006/relationships/image" Target="../media/image28.emf"/><Relationship Id="rId22" Type="http://schemas.openxmlformats.org/officeDocument/2006/relationships/image" Target="../media/image36.emf"/><Relationship Id="rId27" Type="http://schemas.openxmlformats.org/officeDocument/2006/relationships/image" Target="../media/image41.emf"/><Relationship Id="rId30" Type="http://schemas.openxmlformats.org/officeDocument/2006/relationships/image" Target="../media/image44.emf"/><Relationship Id="rId35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7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877272"/>
            <a:ext cx="138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35696" y="2636912"/>
            <a:ext cx="6705600" cy="990600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en-US" sz="2500" dirty="0">
                <a:solidFill>
                  <a:schemeClr val="accent2"/>
                </a:solidFill>
              </a:rPr>
              <a:t/>
            </a:r>
            <a:br>
              <a:rPr lang="en-US" sz="2500" dirty="0">
                <a:solidFill>
                  <a:schemeClr val="accent2"/>
                </a:solidFill>
              </a:rPr>
            </a:br>
            <a:r>
              <a:rPr lang="pl-PL" sz="5400" dirty="0" smtClean="0"/>
              <a:t>Inżynieria Produkcji  Budowlanej</a:t>
            </a:r>
            <a:endParaRPr lang="en-US" sz="5400" dirty="0"/>
          </a:p>
        </p:txBody>
      </p:sp>
      <p:sp>
        <p:nvSpPr>
          <p:cNvPr id="6" name="Prostokąt 5"/>
          <p:cNvSpPr/>
          <p:nvPr/>
        </p:nvSpPr>
        <p:spPr>
          <a:xfrm>
            <a:off x="2843808" y="45218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0" dirty="0" smtClean="0">
                <a:solidFill>
                  <a:schemeClr val="tx2"/>
                </a:solidFill>
              </a:rPr>
              <a:t>Instytut Inżynierii Budowlanej</a:t>
            </a:r>
            <a:br>
              <a:rPr lang="pl-PL" b="0" dirty="0" smtClean="0">
                <a:solidFill>
                  <a:schemeClr val="tx2"/>
                </a:solidFill>
              </a:rPr>
            </a:br>
            <a:r>
              <a:rPr lang="pl-PL" b="0" dirty="0" smtClean="0">
                <a:solidFill>
                  <a:schemeClr val="tx2"/>
                </a:solidFill>
              </a:rPr>
              <a:t>Wydział Inżynierii Lądowej </a:t>
            </a:r>
            <a:br>
              <a:rPr lang="pl-PL" b="0" dirty="0" smtClean="0">
                <a:solidFill>
                  <a:schemeClr val="tx2"/>
                </a:solidFill>
              </a:rPr>
            </a:br>
            <a:r>
              <a:rPr lang="pl-PL" b="0" dirty="0" smtClean="0">
                <a:solidFill>
                  <a:schemeClr val="tx2"/>
                </a:solidFill>
              </a:rPr>
              <a:t>Politechnika Warszawska </a:t>
            </a:r>
            <a:br>
              <a:rPr lang="pl-PL" b="0" dirty="0" smtClean="0">
                <a:solidFill>
                  <a:schemeClr val="tx2"/>
                </a:solidFill>
              </a:rPr>
            </a:br>
            <a:r>
              <a:rPr lang="pl-PL" b="0" dirty="0" smtClean="0">
                <a:solidFill>
                  <a:schemeClr val="tx2"/>
                </a:solidFill>
              </a:rPr>
              <a:t>2017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54634"/>
            <a:ext cx="3960808" cy="264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Obraz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25914"/>
            <a:ext cx="3529005" cy="234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401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pl-PL" altLang="pl-PL" sz="1200" b="1" dirty="0">
                <a:latin typeface="Cambria" pitchFamily="18" charset="0"/>
              </a:rPr>
              <a:t>Fot. 1. Zwycięska ekipa Z Politechniki Warszawskiej podczas Gali Finałowej II edycji Uniwersytetu Betonu Grupy G</a:t>
            </a:r>
            <a:r>
              <a:rPr lang="pl-PL" altLang="pl-PL" sz="1200" b="1" dirty="0">
                <a:latin typeface="Calibri" pitchFamily="34" charset="0"/>
              </a:rPr>
              <a:t>ó</a:t>
            </a:r>
            <a:r>
              <a:rPr lang="pl-PL" altLang="pl-PL" sz="1200" b="1" dirty="0">
                <a:latin typeface="Cambria" pitchFamily="18" charset="0"/>
              </a:rPr>
              <a:t>rażdże</a:t>
            </a:r>
            <a:endParaRPr lang="pl-PL" altLang="pl-PL" sz="600" dirty="0"/>
          </a:p>
          <a:p>
            <a:endParaRPr lang="pl-PL" altLang="pl-PL" dirty="0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7400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pl-PL" altLang="pl-PL" sz="1200" b="1">
                <a:latin typeface="Cambria" pitchFamily="18" charset="0"/>
              </a:rPr>
              <a:t>Fot. 2. Prezent od zespołu Politechniki Warszawskiej wręczony prezesowi G</a:t>
            </a:r>
            <a:r>
              <a:rPr lang="pl-PL" altLang="pl-PL" sz="1200" b="1">
                <a:latin typeface="Calibri" pitchFamily="34" charset="0"/>
              </a:rPr>
              <a:t>ó</a:t>
            </a:r>
            <a:r>
              <a:rPr lang="pl-PL" altLang="pl-PL" sz="1200" b="1">
                <a:latin typeface="Cambria" pitchFamily="18" charset="0"/>
              </a:rPr>
              <a:t>rażdże Cement Andrzejowi Balcerkowi podczas Gali Finałowej II edycji Uniwersytetu Betonu Grupy G</a:t>
            </a:r>
            <a:r>
              <a:rPr lang="pl-PL" altLang="pl-PL" sz="1200" b="1">
                <a:latin typeface="Calibri" pitchFamily="34" charset="0"/>
              </a:rPr>
              <a:t>ó</a:t>
            </a:r>
            <a:r>
              <a:rPr lang="pl-PL" altLang="pl-PL" sz="1200" b="1">
                <a:latin typeface="Cambria" pitchFamily="18" charset="0"/>
              </a:rPr>
              <a:t>rażdże</a:t>
            </a:r>
            <a:endParaRPr lang="pl-PL" altLang="pl-PL"/>
          </a:p>
        </p:txBody>
      </p:sp>
      <p:grpSp>
        <p:nvGrpSpPr>
          <p:cNvPr id="2" name="Grupa 2"/>
          <p:cNvGrpSpPr>
            <a:grpSpLocks/>
          </p:cNvGrpSpPr>
          <p:nvPr/>
        </p:nvGrpSpPr>
        <p:grpSpPr bwMode="auto">
          <a:xfrm>
            <a:off x="0" y="0"/>
            <a:ext cx="9145588" cy="928688"/>
            <a:chOff x="0" y="152400"/>
            <a:chExt cx="9145588" cy="928688"/>
          </a:xfrm>
        </p:grpSpPr>
        <p:sp>
          <p:nvSpPr>
            <p:cNvPr id="12335" name="Rectangle 1"/>
            <p:cNvSpPr>
              <a:spLocks noChangeArrowheads="1"/>
            </p:cNvSpPr>
            <p:nvPr/>
          </p:nvSpPr>
          <p:spPr bwMode="auto">
            <a:xfrm>
              <a:off x="8305800" y="152400"/>
              <a:ext cx="839788" cy="9286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9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pl-PL"/>
            </a:p>
          </p:txBody>
        </p:sp>
        <p:sp>
          <p:nvSpPr>
            <p:cNvPr id="12336" name="Rectangle 2"/>
            <p:cNvSpPr>
              <a:spLocks noChangeArrowheads="1"/>
            </p:cNvSpPr>
            <p:nvPr/>
          </p:nvSpPr>
          <p:spPr bwMode="auto">
            <a:xfrm>
              <a:off x="0" y="152400"/>
              <a:ext cx="903288" cy="9286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9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pl-PL"/>
            </a:p>
          </p:txBody>
        </p:sp>
        <p:pic>
          <p:nvPicPr>
            <p:cNvPr id="12337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63" y="179388"/>
              <a:ext cx="857250" cy="857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900113" y="152400"/>
              <a:ext cx="7405687" cy="928688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50000">
                  <a:srgbClr val="00CC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b"/>
            <a:lstStyle>
              <a:defPPr>
                <a:defRPr lang="en-GB"/>
              </a:defPPr>
              <a:lvl1pPr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pl-PL" sz="1400" dirty="0" smtClean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Zakład </a:t>
              </a:r>
              <a:r>
                <a:rPr lang="pl-PL" sz="14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Inżynierii Materiałów Budowlanych</a:t>
              </a:r>
              <a:r>
                <a:rPr lang="en-US" sz="14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/>
              </a:r>
              <a:br>
                <a:rPr lang="en-US" sz="14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</a:br>
              <a:r>
                <a:rPr lang="pl-PL" sz="14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Wydział Inżynierii Lądowej</a:t>
              </a:r>
              <a:r>
                <a:rPr lang="en-US" sz="14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/>
              </a:r>
              <a:br>
                <a:rPr lang="en-US" sz="14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</a:br>
              <a:r>
                <a:rPr lang="pl-PL" sz="14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Politechniki Warszawskiej</a:t>
              </a:r>
              <a:endParaRPr lang="pl-PL" sz="1400" dirty="0">
                <a:solidFill>
                  <a:srgbClr val="006600"/>
                </a:solidFill>
                <a:latin typeface="Times New Roman" pitchFamily="16" charset="0"/>
                <a:ea typeface="+mn-ea"/>
                <a:cs typeface="Arial Unicode MS" charset="0"/>
              </a:endParaRPr>
            </a:p>
            <a:p>
              <a:pPr algn="ctr" eaLnBrk="1" hangingPunct="1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US" sz="300" dirty="0">
                <a:solidFill>
                  <a:srgbClr val="006600"/>
                </a:solidFill>
                <a:latin typeface="+mn-lt"/>
                <a:ea typeface="+mn-ea"/>
                <a:cs typeface="Arial Unicode MS" charset="0"/>
              </a:endParaRPr>
            </a:p>
          </p:txBody>
        </p:sp>
        <p:pic>
          <p:nvPicPr>
            <p:cNvPr id="1233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07375" y="179388"/>
              <a:ext cx="863600" cy="9001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5" name="Prostokąt 14"/>
          <p:cNvSpPr/>
          <p:nvPr/>
        </p:nvSpPr>
        <p:spPr>
          <a:xfrm>
            <a:off x="3997014" y="409026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l-PL" sz="1600" b="1" i="1" dirty="0" smtClean="0"/>
              <a:t>„Najlżejszy i najbardziej wytrzymały beton w ramach konkursu zespołowego podsumowującego II edycję Uniwersytetu Betonu Grupy Górażdże zaprojektowali studenci Politechniki Warszawskiej. W projekcie wzięło w sumie udział blisko 300 studentów i naukowców z 23 uczelni”.</a:t>
            </a:r>
            <a:r>
              <a:rPr lang="pl-PL" sz="1600" i="1" dirty="0" smtClean="0"/>
              <a:t/>
            </a:r>
            <a:br>
              <a:rPr lang="pl-PL" sz="1600" i="1" dirty="0" smtClean="0"/>
            </a:br>
            <a:endParaRPr lang="pl-PL" sz="1600" i="1" dirty="0"/>
          </a:p>
        </p:txBody>
      </p:sp>
      <p:sp>
        <p:nvSpPr>
          <p:cNvPr id="3" name="Prostokąt 2"/>
          <p:cNvSpPr/>
          <p:nvPr/>
        </p:nvSpPr>
        <p:spPr>
          <a:xfrm>
            <a:off x="251521" y="1019101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="1" dirty="0">
                <a:latin typeface="Calibri" panose="020F0502020204030204" pitchFamily="34" charset="0"/>
              </a:rPr>
              <a:t>Uczestnicy szkoleń walczyli o nagrodę w konkursie zespołowym </a:t>
            </a:r>
            <a:r>
              <a:rPr lang="pl-PL" sz="1400" b="1" dirty="0" smtClean="0">
                <a:latin typeface="Calibri" panose="020F0502020204030204" pitchFamily="34" charset="0"/>
              </a:rPr>
              <a:t>– którego przedmiotem</a:t>
            </a:r>
            <a:r>
              <a:rPr lang="pl-PL" sz="1400" b="1" dirty="0">
                <a:latin typeface="Calibri" panose="020F0502020204030204" pitchFamily="34" charset="0"/>
              </a:rPr>
              <a:t>, było opracowanie najlepszej autorskiej mieszanki betonowej z </a:t>
            </a:r>
            <a:r>
              <a:rPr lang="pl-PL" sz="1400" b="1" dirty="0" smtClean="0">
                <a:latin typeface="Calibri" panose="020F0502020204030204" pitchFamily="34" charset="0"/>
              </a:rPr>
              <a:t>kruszywem lekkim </a:t>
            </a:r>
            <a:r>
              <a:rPr lang="pl-PL" sz="1400" b="1" dirty="0" err="1">
                <a:latin typeface="Calibri" panose="020F0502020204030204" pitchFamily="34" charset="0"/>
              </a:rPr>
              <a:t>Pollytag</a:t>
            </a:r>
            <a:r>
              <a:rPr lang="pl-PL" sz="1400" b="1" dirty="0">
                <a:latin typeface="Calibri" panose="020F0502020204030204" pitchFamily="34" charset="0"/>
              </a:rPr>
              <a:t>. Zadaniem konkursu zespołowego było zaprojektowanie i </a:t>
            </a:r>
            <a:r>
              <a:rPr lang="pl-PL" sz="1400" b="1" dirty="0" smtClean="0">
                <a:latin typeface="Calibri" panose="020F0502020204030204" pitchFamily="34" charset="0"/>
              </a:rPr>
              <a:t>wykonanie betonu </a:t>
            </a:r>
            <a:r>
              <a:rPr lang="pl-PL" sz="1400" b="1" dirty="0">
                <a:latin typeface="Calibri" panose="020F0502020204030204" pitchFamily="34" charset="0"/>
              </a:rPr>
              <a:t>lekkiego o jak największej wytrzymałości przy jak najmniejszej gęstości.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540211"/>
            <a:ext cx="4333875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Zespół Inżynierii Produkcji </a:t>
            </a:r>
            <a:br>
              <a:rPr lang="pl-PL" dirty="0" smtClean="0"/>
            </a:br>
            <a:r>
              <a:rPr lang="pl-PL" dirty="0" smtClean="0"/>
              <a:t>i Zarządzania w Budownictwie</a:t>
            </a:r>
            <a:endParaRPr 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37716"/>
            <a:ext cx="7776864" cy="3227388"/>
          </a:xfrm>
        </p:spPr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Inżynieria Produkcji Budowlanej</a:t>
            </a:r>
          </a:p>
          <a:p>
            <a:r>
              <a:rPr lang="pl-PL" b="0" dirty="0">
                <a:solidFill>
                  <a:srgbClr val="000000"/>
                </a:solidFill>
              </a:rPr>
              <a:t>Specjalność </a:t>
            </a:r>
            <a:r>
              <a:rPr lang="pl-PL" b="0" dirty="0" smtClean="0">
                <a:solidFill>
                  <a:srgbClr val="000000"/>
                </a:solidFill>
              </a:rPr>
              <a:t>jest związana i </a:t>
            </a:r>
            <a:r>
              <a:rPr lang="pl-PL" b="0" dirty="0">
                <a:solidFill>
                  <a:srgbClr val="000000"/>
                </a:solidFill>
              </a:rPr>
              <a:t>nastawiona przede wszystkim na szeroko pojęte wykonawstwo w budownictwie</a:t>
            </a:r>
            <a:r>
              <a:rPr lang="pl-PL" b="0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pl-PL" dirty="0" smtClean="0">
                <a:solidFill>
                  <a:srgbClr val="000000"/>
                </a:solidFill>
              </a:rPr>
              <a:t>Pracę na budowie</a:t>
            </a:r>
          </a:p>
          <a:p>
            <a:pPr lvl="1"/>
            <a:r>
              <a:rPr lang="pl-PL" b="0" dirty="0" smtClean="0">
                <a:solidFill>
                  <a:srgbClr val="000000"/>
                </a:solidFill>
              </a:rPr>
              <a:t>Pracę w zakładzie prefabrykacji</a:t>
            </a:r>
          </a:p>
          <a:p>
            <a:pPr lvl="1"/>
            <a:r>
              <a:rPr lang="pl-PL" dirty="0" smtClean="0">
                <a:solidFill>
                  <a:srgbClr val="000000"/>
                </a:solidFill>
              </a:rPr>
              <a:t>Pracę w laboratorium</a:t>
            </a:r>
          </a:p>
          <a:p>
            <a:pPr lvl="1"/>
            <a:r>
              <a:rPr lang="pl-PL" b="0" dirty="0" smtClean="0">
                <a:solidFill>
                  <a:srgbClr val="000000"/>
                </a:solidFill>
              </a:rPr>
              <a:t>Pracę w zarządzaniu nieruchomościami</a:t>
            </a:r>
          </a:p>
          <a:p>
            <a:pPr marL="447675" lvl="1" indent="9525">
              <a:buNone/>
            </a:pPr>
            <a:endParaRPr lang="pl-PL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447675" lvl="1" indent="9525"/>
            <a:endParaRPr lang="en-US" sz="2000" dirty="0"/>
          </a:p>
        </p:txBody>
      </p:sp>
      <p:sp>
        <p:nvSpPr>
          <p:cNvPr id="4" name="Prostokąt 3"/>
          <p:cNvSpPr/>
          <p:nvPr/>
        </p:nvSpPr>
        <p:spPr>
          <a:xfrm>
            <a:off x="-32" y="1142984"/>
            <a:ext cx="9144032" cy="5715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1400" dirty="0" smtClean="0">
                <a:solidFill>
                  <a:srgbClr val="FFC000"/>
                </a:solidFill>
              </a:rPr>
              <a:t>Dr hab. inż. Janusz </a:t>
            </a:r>
            <a:r>
              <a:rPr lang="pl-PL" sz="1400" dirty="0" err="1" smtClean="0">
                <a:solidFill>
                  <a:srgbClr val="FFC000"/>
                </a:solidFill>
              </a:rPr>
              <a:t>Kulejewski</a:t>
            </a:r>
            <a:r>
              <a:rPr lang="pl-PL" sz="1400" dirty="0" smtClean="0">
                <a:solidFill>
                  <a:srgbClr val="FFC000"/>
                </a:solidFill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400" dirty="0" smtClean="0"/>
              <a:t>Dr hab. inż. Włodzimierz </a:t>
            </a:r>
            <a:r>
              <a:rPr lang="pl-PL" sz="1400" dirty="0" err="1" smtClean="0"/>
              <a:t>Martinek</a:t>
            </a:r>
            <a:r>
              <a:rPr lang="pl-PL" sz="1400" dirty="0" smtClean="0"/>
              <a:t>, prof. PW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400" dirty="0" smtClean="0"/>
              <a:t>Dr </a:t>
            </a:r>
            <a:r>
              <a:rPr lang="pl-PL" sz="1400" dirty="0"/>
              <a:t>inż. </a:t>
            </a:r>
            <a:r>
              <a:rPr lang="pl-PL" sz="1400" dirty="0" err="1" smtClean="0"/>
              <a:t>Nabi</a:t>
            </a:r>
            <a:r>
              <a:rPr lang="pl-PL" sz="1400" dirty="0" smtClean="0"/>
              <a:t> </a:t>
            </a:r>
            <a:r>
              <a:rPr lang="pl-PL" sz="1400" dirty="0" err="1" smtClean="0"/>
              <a:t>Ibadov</a:t>
            </a:r>
            <a:endParaRPr lang="pl-PL" sz="1400" dirty="0"/>
          </a:p>
          <a:p>
            <a:pPr algn="ctr">
              <a:lnSpc>
                <a:spcPct val="150000"/>
              </a:lnSpc>
              <a:defRPr/>
            </a:pPr>
            <a:r>
              <a:rPr lang="pl-PL" sz="1400" dirty="0"/>
              <a:t>Dr inż. </a:t>
            </a:r>
            <a:r>
              <a:rPr lang="pl-PL" sz="1400" dirty="0" smtClean="0"/>
              <a:t>Paweł Nowak</a:t>
            </a:r>
            <a:endParaRPr lang="pl-PL" sz="1400" dirty="0"/>
          </a:p>
          <a:p>
            <a:pPr algn="ctr">
              <a:lnSpc>
                <a:spcPct val="150000"/>
              </a:lnSpc>
              <a:defRPr/>
            </a:pPr>
            <a:r>
              <a:rPr lang="pl-PL" sz="1400" dirty="0"/>
              <a:t>Dr inż. </a:t>
            </a:r>
            <a:r>
              <a:rPr lang="pl-PL" sz="1400" dirty="0" smtClean="0"/>
              <a:t>Elżbieta Stefańska</a:t>
            </a:r>
            <a:endParaRPr lang="pl-PL" sz="1400" dirty="0"/>
          </a:p>
          <a:p>
            <a:pPr algn="ctr">
              <a:lnSpc>
                <a:spcPct val="150000"/>
              </a:lnSpc>
              <a:defRPr/>
            </a:pPr>
            <a:r>
              <a:rPr lang="pl-PL" sz="1400" dirty="0"/>
              <a:t>Dr inż. </a:t>
            </a:r>
            <a:r>
              <a:rPr lang="pl-PL" sz="1400" dirty="0" smtClean="0"/>
              <a:t>Dariusz Walasek</a:t>
            </a:r>
            <a:endParaRPr lang="pl-PL" sz="1400" dirty="0"/>
          </a:p>
          <a:p>
            <a:pPr algn="ctr">
              <a:lnSpc>
                <a:spcPct val="150000"/>
              </a:lnSpc>
              <a:defRPr/>
            </a:pPr>
            <a:r>
              <a:rPr lang="pl-PL" sz="1400" dirty="0"/>
              <a:t>Dr inż. </a:t>
            </a:r>
            <a:r>
              <a:rPr lang="pl-PL" sz="1400" dirty="0" smtClean="0"/>
              <a:t>Michał Krzemiński</a:t>
            </a:r>
            <a:endParaRPr lang="pl-PL" sz="1400" dirty="0"/>
          </a:p>
          <a:p>
            <a:pPr algn="ctr">
              <a:lnSpc>
                <a:spcPct val="150000"/>
              </a:lnSpc>
              <a:defRPr/>
            </a:pPr>
            <a:r>
              <a:rPr lang="pl-PL" sz="1400" dirty="0"/>
              <a:t>Dr inż. </a:t>
            </a:r>
            <a:r>
              <a:rPr lang="pl-PL" sz="1400" dirty="0" smtClean="0"/>
              <a:t>Mariola Książek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400" dirty="0" smtClean="0"/>
              <a:t>Dr inż. Aleksander </a:t>
            </a:r>
            <a:r>
              <a:rPr lang="pl-PL" sz="1400" dirty="0" err="1" smtClean="0"/>
              <a:t>Nicał</a:t>
            </a:r>
            <a:endParaRPr lang="pl-PL" sz="1400" dirty="0" smtClean="0"/>
          </a:p>
          <a:p>
            <a:pPr algn="ctr">
              <a:lnSpc>
                <a:spcPct val="150000"/>
              </a:lnSpc>
              <a:defRPr/>
            </a:pPr>
            <a:r>
              <a:rPr lang="pl-PL" sz="1400" dirty="0" smtClean="0"/>
              <a:t>Dr inż. Jacek Nitka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400" dirty="0" smtClean="0"/>
              <a:t>Mgr inż</a:t>
            </a:r>
            <a:r>
              <a:rPr lang="pl-PL" sz="1400" dirty="0"/>
              <a:t>. </a:t>
            </a:r>
            <a:r>
              <a:rPr lang="pl-PL" sz="1400" dirty="0" smtClean="0"/>
              <a:t>Jacek Zawistowski</a:t>
            </a:r>
            <a:endParaRPr lang="pl-PL" sz="1400" dirty="0"/>
          </a:p>
          <a:p>
            <a:pPr algn="ctr">
              <a:lnSpc>
                <a:spcPct val="150000"/>
              </a:lnSpc>
              <a:defRPr/>
            </a:pPr>
            <a:r>
              <a:rPr lang="pl-PL" sz="1400" dirty="0" smtClean="0"/>
              <a:t>Mgr inż. Jerzy </a:t>
            </a:r>
            <a:r>
              <a:rPr lang="pl-PL" sz="1400" dirty="0" err="1" smtClean="0"/>
              <a:t>Rosłon</a:t>
            </a:r>
            <a:endParaRPr lang="pl-PL" sz="1400" dirty="0" smtClean="0"/>
          </a:p>
          <a:p>
            <a:pPr algn="ctr">
              <a:lnSpc>
                <a:spcPct val="150000"/>
              </a:lnSpc>
              <a:defRPr/>
            </a:pPr>
            <a:r>
              <a:rPr lang="pl-PL" sz="1400" dirty="0" smtClean="0"/>
              <a:t>Mgr inż. Krzysztof Kaczorek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400" dirty="0" smtClean="0"/>
              <a:t>Mgr inż. Andrzej Foremny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400" dirty="0" smtClean="0"/>
              <a:t>Mgr inż. Hubert </a:t>
            </a:r>
            <a:r>
              <a:rPr lang="pl-PL" sz="1400" dirty="0" err="1" smtClean="0"/>
              <a:t>Anysz</a:t>
            </a:r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35745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2"/>
          <p:cNvGrpSpPr>
            <a:grpSpLocks/>
          </p:cNvGrpSpPr>
          <p:nvPr/>
        </p:nvGrpSpPr>
        <p:grpSpPr bwMode="auto">
          <a:xfrm>
            <a:off x="0" y="0"/>
            <a:ext cx="9145588" cy="928688"/>
            <a:chOff x="0" y="152400"/>
            <a:chExt cx="9145588" cy="928688"/>
          </a:xfrm>
        </p:grpSpPr>
        <p:sp>
          <p:nvSpPr>
            <p:cNvPr id="7172" name="Rectangle 1"/>
            <p:cNvSpPr>
              <a:spLocks noChangeArrowheads="1"/>
            </p:cNvSpPr>
            <p:nvPr/>
          </p:nvSpPr>
          <p:spPr bwMode="auto">
            <a:xfrm>
              <a:off x="8305800" y="152400"/>
              <a:ext cx="839788" cy="9286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9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pl-PL"/>
            </a:p>
          </p:txBody>
        </p:sp>
        <p:sp>
          <p:nvSpPr>
            <p:cNvPr id="7173" name="Rectangle 2"/>
            <p:cNvSpPr>
              <a:spLocks noChangeArrowheads="1"/>
            </p:cNvSpPr>
            <p:nvPr/>
          </p:nvSpPr>
          <p:spPr bwMode="auto">
            <a:xfrm>
              <a:off x="0" y="152400"/>
              <a:ext cx="903288" cy="9286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9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pl-PL"/>
            </a:p>
          </p:txBody>
        </p:sp>
        <p:pic>
          <p:nvPicPr>
            <p:cNvPr id="717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63" y="179388"/>
              <a:ext cx="857250" cy="857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900113" y="152400"/>
              <a:ext cx="7405687" cy="928688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50000">
                  <a:srgbClr val="00CC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b"/>
            <a:lstStyle>
              <a:defPPr>
                <a:defRPr lang="en-GB"/>
              </a:defPPr>
              <a:lvl1pPr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pl-PL" sz="1600" dirty="0" smtClean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Zespół Inżynierii Produkcji i Zarządzania w Budownictwie</a:t>
              </a:r>
              <a:r>
                <a:rPr lang="en-US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/>
              </a:r>
              <a:br>
                <a:rPr lang="en-US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</a:br>
              <a:r>
                <a:rPr lang="pl-PL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Wydział Inżynierii Lądowej</a:t>
              </a:r>
              <a:r>
                <a:rPr lang="en-US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/>
              </a:r>
              <a:br>
                <a:rPr lang="en-US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</a:br>
              <a:r>
                <a:rPr lang="pl-PL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Politechniki Warszawskiej</a:t>
              </a:r>
              <a:endParaRPr lang="pl-PL" sz="1600" dirty="0">
                <a:solidFill>
                  <a:srgbClr val="006600"/>
                </a:solidFill>
                <a:latin typeface="Times New Roman" pitchFamily="16" charset="0"/>
                <a:ea typeface="+mn-ea"/>
                <a:cs typeface="Arial Unicode MS" charset="0"/>
              </a:endParaRPr>
            </a:p>
            <a:p>
              <a:pPr algn="ctr" eaLnBrk="1" hangingPunct="1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US" sz="400" dirty="0">
                <a:solidFill>
                  <a:srgbClr val="006600"/>
                </a:solidFill>
                <a:latin typeface="+mn-lt"/>
                <a:ea typeface="+mn-ea"/>
                <a:cs typeface="Arial Unicode MS" charset="0"/>
              </a:endParaRPr>
            </a:p>
          </p:txBody>
        </p:sp>
      </p:grp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7808265" y="0"/>
          <a:ext cx="1335735" cy="885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5" imgW="2828571" imgH="1876190" progId="">
                  <p:embed/>
                </p:oleObj>
              </mc:Choice>
              <mc:Fallback>
                <p:oleObj r:id="rId5" imgW="2828571" imgH="187619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8265" y="0"/>
                        <a:ext cx="1335735" cy="8858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3"/>
          <p:cNvGrpSpPr>
            <a:grpSpLocks noChangeAspect="1"/>
          </p:cNvGrpSpPr>
          <p:nvPr/>
        </p:nvGrpSpPr>
        <p:grpSpPr bwMode="auto">
          <a:xfrm>
            <a:off x="-9525" y="1000108"/>
            <a:ext cx="9153525" cy="5505450"/>
            <a:chOff x="0" y="618"/>
            <a:chExt cx="5766" cy="3468"/>
          </a:xfrm>
        </p:grpSpPr>
        <p:sp>
          <p:nvSpPr>
            <p:cNvPr id="718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618"/>
              <a:ext cx="5766" cy="3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" y="1518"/>
              <a:ext cx="19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0" y="1650"/>
              <a:ext cx="101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Picture 1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2" y="1914"/>
              <a:ext cx="13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1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2" y="1914"/>
              <a:ext cx="13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0" name="Picture 2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2" y="2094"/>
              <a:ext cx="1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Picture 2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2" y="2094"/>
              <a:ext cx="1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292" y="1934"/>
              <a:ext cx="10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Wingdings" pitchFamily="2" charset="2"/>
                  <a:ea typeface="Arial Unicode MS" pitchFamily="34" charset="-128"/>
                  <a:cs typeface="Arial Unicode MS" pitchFamily="34" charset="-128"/>
                </a:rPr>
                <a:t>n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>
              <a:off x="364" y="1880"/>
              <a:ext cx="185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5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Koszty i Efektywność </a:t>
              </a:r>
              <a:r>
                <a:rPr lang="pl-PL" sz="1500" b="1" dirty="0">
                  <a:latin typeface="Arial" pitchFamily="34" charset="0"/>
                </a:rPr>
                <a:t>I</a:t>
              </a:r>
              <a:r>
                <a:rPr kumimoji="0" lang="pl-PL" sz="15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nwestycji</a:t>
              </a:r>
              <a:endPara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02" name="Rectangle 34"/>
            <p:cNvSpPr>
              <a:spLocks noChangeArrowheads="1"/>
            </p:cNvSpPr>
            <p:nvPr/>
          </p:nvSpPr>
          <p:spPr bwMode="auto">
            <a:xfrm>
              <a:off x="292" y="2114"/>
              <a:ext cx="10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Wingdings" pitchFamily="2" charset="2"/>
                  <a:ea typeface="Arial Unicode MS" pitchFamily="34" charset="-128"/>
                  <a:cs typeface="Arial Unicode MS" pitchFamily="34" charset="-128"/>
                </a:rPr>
                <a:t>n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03" name="Rectangle 35"/>
            <p:cNvSpPr>
              <a:spLocks noChangeArrowheads="1"/>
            </p:cNvSpPr>
            <p:nvPr/>
          </p:nvSpPr>
          <p:spPr bwMode="auto">
            <a:xfrm>
              <a:off x="364" y="2060"/>
              <a:ext cx="2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5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Metody</a:t>
              </a:r>
              <a:r>
                <a:rPr kumimoji="0" lang="pl-PL" sz="1500" b="1" i="0" u="none" strike="noStrike" cap="none" normalizeH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 Komputerowe w Budownictwie </a:t>
              </a:r>
              <a:br>
                <a:rPr kumimoji="0" lang="pl-PL" sz="1500" b="1" i="0" u="none" strike="noStrike" cap="none" normalizeH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</a:br>
              <a:r>
                <a:rPr kumimoji="0" lang="pl-PL" sz="1500" b="1" i="0" u="none" strike="noStrike" cap="none" normalizeH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(MS Projec</a:t>
              </a:r>
              <a:r>
                <a:rPr lang="pl-PL" sz="1500" b="1" dirty="0" smtClean="0">
                  <a:latin typeface="Arial" pitchFamily="34" charset="0"/>
                </a:rPr>
                <a:t>t)</a:t>
              </a:r>
              <a:endPara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04" name="Rectangle 36"/>
            <p:cNvSpPr>
              <a:spLocks noChangeArrowheads="1"/>
            </p:cNvSpPr>
            <p:nvPr/>
          </p:nvSpPr>
          <p:spPr bwMode="auto">
            <a:xfrm>
              <a:off x="292" y="2481"/>
              <a:ext cx="10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Wingdings" pitchFamily="2" charset="2"/>
                  <a:ea typeface="Arial Unicode MS" pitchFamily="34" charset="-128"/>
                  <a:cs typeface="Arial Unicode MS" pitchFamily="34" charset="-128"/>
                </a:rPr>
                <a:t>n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05" name="Rectangle 37"/>
            <p:cNvSpPr>
              <a:spLocks noChangeArrowheads="1"/>
            </p:cNvSpPr>
            <p:nvPr/>
          </p:nvSpPr>
          <p:spPr bwMode="auto">
            <a:xfrm>
              <a:off x="364" y="2430"/>
              <a:ext cx="244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5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Wybrane</a:t>
              </a:r>
              <a:r>
                <a:rPr kumimoji="0" lang="pl-PL" sz="1500" b="1" i="0" u="none" strike="noStrike" cap="none" normalizeH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 Technologie Robót Budowlanych</a:t>
              </a:r>
              <a:endPara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7206" name="Picture 3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06" y="618"/>
              <a:ext cx="104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07" name="Picture 3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06" y="618"/>
              <a:ext cx="104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08" name="Rectangle 40"/>
            <p:cNvSpPr>
              <a:spLocks noChangeArrowheads="1"/>
            </p:cNvSpPr>
            <p:nvPr/>
          </p:nvSpPr>
          <p:spPr bwMode="auto">
            <a:xfrm>
              <a:off x="2240" y="685"/>
              <a:ext cx="7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STUDIA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7209" name="Picture 41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80" y="1200"/>
              <a:ext cx="9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1" name="Freeform 43"/>
            <p:cNvSpPr>
              <a:spLocks noEditPoints="1"/>
            </p:cNvSpPr>
            <p:nvPr/>
          </p:nvSpPr>
          <p:spPr bwMode="auto">
            <a:xfrm>
              <a:off x="1125" y="1215"/>
              <a:ext cx="900" cy="24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0"/>
                </a:cxn>
                <a:cxn ang="0">
                  <a:pos x="2376" y="0"/>
                </a:cxn>
                <a:cxn ang="0">
                  <a:pos x="2400" y="24"/>
                </a:cxn>
                <a:cxn ang="0">
                  <a:pos x="2400" y="616"/>
                </a:cxn>
                <a:cxn ang="0">
                  <a:pos x="2376" y="640"/>
                </a:cxn>
                <a:cxn ang="0">
                  <a:pos x="24" y="640"/>
                </a:cxn>
                <a:cxn ang="0">
                  <a:pos x="0" y="616"/>
                </a:cxn>
                <a:cxn ang="0">
                  <a:pos x="0" y="24"/>
                </a:cxn>
                <a:cxn ang="0">
                  <a:pos x="48" y="616"/>
                </a:cxn>
                <a:cxn ang="0">
                  <a:pos x="24" y="592"/>
                </a:cxn>
                <a:cxn ang="0">
                  <a:pos x="2376" y="592"/>
                </a:cxn>
                <a:cxn ang="0">
                  <a:pos x="2352" y="616"/>
                </a:cxn>
                <a:cxn ang="0">
                  <a:pos x="2352" y="24"/>
                </a:cxn>
                <a:cxn ang="0">
                  <a:pos x="2376" y="48"/>
                </a:cxn>
                <a:cxn ang="0">
                  <a:pos x="24" y="48"/>
                </a:cxn>
                <a:cxn ang="0">
                  <a:pos x="48" y="24"/>
                </a:cxn>
                <a:cxn ang="0">
                  <a:pos x="48" y="616"/>
                </a:cxn>
              </a:cxnLst>
              <a:rect l="0" t="0" r="r" b="b"/>
              <a:pathLst>
                <a:path w="2400" h="64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2376" y="0"/>
                  </a:lnTo>
                  <a:cubicBezTo>
                    <a:pt x="2390" y="0"/>
                    <a:pt x="2400" y="11"/>
                    <a:pt x="2400" y="24"/>
                  </a:cubicBezTo>
                  <a:lnTo>
                    <a:pt x="2400" y="616"/>
                  </a:lnTo>
                  <a:cubicBezTo>
                    <a:pt x="2400" y="630"/>
                    <a:pt x="2390" y="640"/>
                    <a:pt x="2376" y="640"/>
                  </a:cubicBezTo>
                  <a:lnTo>
                    <a:pt x="24" y="640"/>
                  </a:lnTo>
                  <a:cubicBezTo>
                    <a:pt x="11" y="640"/>
                    <a:pt x="0" y="630"/>
                    <a:pt x="0" y="616"/>
                  </a:cubicBezTo>
                  <a:lnTo>
                    <a:pt x="0" y="24"/>
                  </a:lnTo>
                  <a:close/>
                  <a:moveTo>
                    <a:pt x="48" y="616"/>
                  </a:moveTo>
                  <a:lnTo>
                    <a:pt x="24" y="592"/>
                  </a:lnTo>
                  <a:lnTo>
                    <a:pt x="2376" y="592"/>
                  </a:lnTo>
                  <a:lnTo>
                    <a:pt x="2352" y="616"/>
                  </a:lnTo>
                  <a:lnTo>
                    <a:pt x="2352" y="24"/>
                  </a:lnTo>
                  <a:lnTo>
                    <a:pt x="237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616"/>
                  </a:lnTo>
                  <a:close/>
                </a:path>
              </a:pathLst>
            </a:cu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212" name="Picture 4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562" y="948"/>
              <a:ext cx="11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3" name="Picture 4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562" y="948"/>
              <a:ext cx="11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2607" y="960"/>
              <a:ext cx="18" cy="111"/>
            </a:xfrm>
            <a:prstGeom prst="rect">
              <a:avLst/>
            </a:pr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215" name="Picture 4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06" y="1056"/>
              <a:ext cx="1164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1554" y="1071"/>
              <a:ext cx="106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6" y="1"/>
                </a:cxn>
                <a:cxn ang="0">
                  <a:pos x="1066" y="19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066" h="19">
                  <a:moveTo>
                    <a:pt x="0" y="0"/>
                  </a:moveTo>
                  <a:lnTo>
                    <a:pt x="1066" y="1"/>
                  </a:lnTo>
                  <a:lnTo>
                    <a:pt x="1066" y="19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218" name="Picture 5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428" y="1068"/>
              <a:ext cx="258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19" name="Picture 51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428" y="1068"/>
              <a:ext cx="258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0" name="Freeform 52"/>
            <p:cNvSpPr>
              <a:spLocks noEditPoints="1"/>
            </p:cNvSpPr>
            <p:nvPr/>
          </p:nvSpPr>
          <p:spPr bwMode="auto">
            <a:xfrm>
              <a:off x="1512" y="1080"/>
              <a:ext cx="84" cy="14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35" y="348"/>
                </a:cxn>
                <a:cxn ang="0">
                  <a:pos x="87" y="348"/>
                </a:cxn>
                <a:cxn ang="0">
                  <a:pos x="87" y="0"/>
                </a:cxn>
                <a:cxn ang="0">
                  <a:pos x="135" y="0"/>
                </a:cxn>
                <a:cxn ang="0">
                  <a:pos x="216" y="216"/>
                </a:cxn>
                <a:cxn ang="0">
                  <a:pos x="111" y="395"/>
                </a:cxn>
                <a:cxn ang="0">
                  <a:pos x="7" y="216"/>
                </a:cxn>
                <a:cxn ang="0">
                  <a:pos x="15" y="183"/>
                </a:cxn>
                <a:cxn ang="0">
                  <a:pos x="48" y="192"/>
                </a:cxn>
                <a:cxn ang="0">
                  <a:pos x="132" y="336"/>
                </a:cxn>
                <a:cxn ang="0">
                  <a:pos x="91" y="336"/>
                </a:cxn>
                <a:cxn ang="0">
                  <a:pos x="175" y="192"/>
                </a:cxn>
                <a:cxn ang="0">
                  <a:pos x="208" y="183"/>
                </a:cxn>
                <a:cxn ang="0">
                  <a:pos x="216" y="216"/>
                </a:cxn>
              </a:cxnLst>
              <a:rect l="0" t="0" r="r" b="b"/>
              <a:pathLst>
                <a:path w="223" h="395">
                  <a:moveTo>
                    <a:pt x="135" y="0"/>
                  </a:moveTo>
                  <a:lnTo>
                    <a:pt x="135" y="348"/>
                  </a:lnTo>
                  <a:lnTo>
                    <a:pt x="87" y="348"/>
                  </a:lnTo>
                  <a:lnTo>
                    <a:pt x="87" y="0"/>
                  </a:lnTo>
                  <a:lnTo>
                    <a:pt x="135" y="0"/>
                  </a:lnTo>
                  <a:close/>
                  <a:moveTo>
                    <a:pt x="216" y="216"/>
                  </a:moveTo>
                  <a:lnTo>
                    <a:pt x="111" y="395"/>
                  </a:lnTo>
                  <a:lnTo>
                    <a:pt x="7" y="216"/>
                  </a:lnTo>
                  <a:cubicBezTo>
                    <a:pt x="0" y="204"/>
                    <a:pt x="4" y="190"/>
                    <a:pt x="15" y="183"/>
                  </a:cubicBezTo>
                  <a:cubicBezTo>
                    <a:pt x="27" y="176"/>
                    <a:pt x="42" y="180"/>
                    <a:pt x="48" y="192"/>
                  </a:cubicBezTo>
                  <a:lnTo>
                    <a:pt x="132" y="336"/>
                  </a:lnTo>
                  <a:lnTo>
                    <a:pt x="91" y="336"/>
                  </a:lnTo>
                  <a:lnTo>
                    <a:pt x="175" y="192"/>
                  </a:lnTo>
                  <a:cubicBezTo>
                    <a:pt x="181" y="180"/>
                    <a:pt x="196" y="176"/>
                    <a:pt x="208" y="183"/>
                  </a:cubicBezTo>
                  <a:cubicBezTo>
                    <a:pt x="219" y="190"/>
                    <a:pt x="223" y="204"/>
                    <a:pt x="216" y="216"/>
                  </a:cubicBezTo>
                  <a:close/>
                </a:path>
              </a:pathLst>
            </a:cu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224" name="Picture 56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696" y="1326"/>
              <a:ext cx="258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25" name="Picture 57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696" y="1326"/>
              <a:ext cx="258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6" name="Freeform 58"/>
            <p:cNvSpPr>
              <a:spLocks noEditPoints="1"/>
            </p:cNvSpPr>
            <p:nvPr/>
          </p:nvSpPr>
          <p:spPr bwMode="auto">
            <a:xfrm>
              <a:off x="3781" y="1338"/>
              <a:ext cx="83" cy="148"/>
            </a:xfrm>
            <a:custGeom>
              <a:avLst/>
              <a:gdLst/>
              <a:ahLst/>
              <a:cxnLst>
                <a:cxn ang="0">
                  <a:pos x="137" y="1"/>
                </a:cxn>
                <a:cxn ang="0">
                  <a:pos x="135" y="348"/>
                </a:cxn>
                <a:cxn ang="0">
                  <a:pos x="87" y="347"/>
                </a:cxn>
                <a:cxn ang="0">
                  <a:pos x="89" y="0"/>
                </a:cxn>
                <a:cxn ang="0">
                  <a:pos x="137" y="1"/>
                </a:cxn>
                <a:cxn ang="0">
                  <a:pos x="216" y="216"/>
                </a:cxn>
                <a:cxn ang="0">
                  <a:pos x="110" y="395"/>
                </a:cxn>
                <a:cxn ang="0">
                  <a:pos x="7" y="215"/>
                </a:cxn>
                <a:cxn ang="0">
                  <a:pos x="16" y="182"/>
                </a:cxn>
                <a:cxn ang="0">
                  <a:pos x="49" y="191"/>
                </a:cxn>
                <a:cxn ang="0">
                  <a:pos x="132" y="336"/>
                </a:cxn>
                <a:cxn ang="0">
                  <a:pos x="90" y="335"/>
                </a:cxn>
                <a:cxn ang="0">
                  <a:pos x="175" y="192"/>
                </a:cxn>
                <a:cxn ang="0">
                  <a:pos x="208" y="184"/>
                </a:cxn>
                <a:cxn ang="0">
                  <a:pos x="216" y="216"/>
                </a:cxn>
              </a:cxnLst>
              <a:rect l="0" t="0" r="r" b="b"/>
              <a:pathLst>
                <a:path w="223" h="395">
                  <a:moveTo>
                    <a:pt x="137" y="1"/>
                  </a:moveTo>
                  <a:lnTo>
                    <a:pt x="135" y="348"/>
                  </a:lnTo>
                  <a:lnTo>
                    <a:pt x="87" y="347"/>
                  </a:lnTo>
                  <a:lnTo>
                    <a:pt x="89" y="0"/>
                  </a:lnTo>
                  <a:lnTo>
                    <a:pt x="137" y="1"/>
                  </a:lnTo>
                  <a:close/>
                  <a:moveTo>
                    <a:pt x="216" y="216"/>
                  </a:moveTo>
                  <a:lnTo>
                    <a:pt x="110" y="395"/>
                  </a:lnTo>
                  <a:lnTo>
                    <a:pt x="7" y="215"/>
                  </a:lnTo>
                  <a:cubicBezTo>
                    <a:pt x="0" y="204"/>
                    <a:pt x="4" y="189"/>
                    <a:pt x="16" y="182"/>
                  </a:cubicBezTo>
                  <a:cubicBezTo>
                    <a:pt x="27" y="176"/>
                    <a:pt x="42" y="180"/>
                    <a:pt x="49" y="191"/>
                  </a:cubicBezTo>
                  <a:lnTo>
                    <a:pt x="132" y="336"/>
                  </a:lnTo>
                  <a:lnTo>
                    <a:pt x="90" y="335"/>
                  </a:lnTo>
                  <a:lnTo>
                    <a:pt x="175" y="192"/>
                  </a:lnTo>
                  <a:cubicBezTo>
                    <a:pt x="182" y="181"/>
                    <a:pt x="197" y="177"/>
                    <a:pt x="208" y="184"/>
                  </a:cubicBezTo>
                  <a:cubicBezTo>
                    <a:pt x="219" y="190"/>
                    <a:pt x="223" y="205"/>
                    <a:pt x="216" y="216"/>
                  </a:cubicBezTo>
                  <a:close/>
                </a:path>
              </a:pathLst>
            </a:cu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227" name="Picture 59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348" y="1458"/>
              <a:ext cx="9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9" name="Freeform 61"/>
            <p:cNvSpPr>
              <a:spLocks noEditPoints="1"/>
            </p:cNvSpPr>
            <p:nvPr/>
          </p:nvSpPr>
          <p:spPr bwMode="auto">
            <a:xfrm>
              <a:off x="3393" y="1473"/>
              <a:ext cx="900" cy="24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0"/>
                </a:cxn>
                <a:cxn ang="0">
                  <a:pos x="2376" y="0"/>
                </a:cxn>
                <a:cxn ang="0">
                  <a:pos x="2400" y="24"/>
                </a:cxn>
                <a:cxn ang="0">
                  <a:pos x="2400" y="616"/>
                </a:cxn>
                <a:cxn ang="0">
                  <a:pos x="2376" y="640"/>
                </a:cxn>
                <a:cxn ang="0">
                  <a:pos x="24" y="640"/>
                </a:cxn>
                <a:cxn ang="0">
                  <a:pos x="0" y="616"/>
                </a:cxn>
                <a:cxn ang="0">
                  <a:pos x="0" y="24"/>
                </a:cxn>
                <a:cxn ang="0">
                  <a:pos x="48" y="616"/>
                </a:cxn>
                <a:cxn ang="0">
                  <a:pos x="24" y="592"/>
                </a:cxn>
                <a:cxn ang="0">
                  <a:pos x="2376" y="592"/>
                </a:cxn>
                <a:cxn ang="0">
                  <a:pos x="2352" y="616"/>
                </a:cxn>
                <a:cxn ang="0">
                  <a:pos x="2352" y="24"/>
                </a:cxn>
                <a:cxn ang="0">
                  <a:pos x="2376" y="48"/>
                </a:cxn>
                <a:cxn ang="0">
                  <a:pos x="24" y="48"/>
                </a:cxn>
                <a:cxn ang="0">
                  <a:pos x="48" y="24"/>
                </a:cxn>
                <a:cxn ang="0">
                  <a:pos x="48" y="616"/>
                </a:cxn>
              </a:cxnLst>
              <a:rect l="0" t="0" r="r" b="b"/>
              <a:pathLst>
                <a:path w="2400" h="64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2376" y="0"/>
                  </a:lnTo>
                  <a:cubicBezTo>
                    <a:pt x="2390" y="0"/>
                    <a:pt x="2400" y="11"/>
                    <a:pt x="2400" y="24"/>
                  </a:cubicBezTo>
                  <a:lnTo>
                    <a:pt x="2400" y="616"/>
                  </a:lnTo>
                  <a:cubicBezTo>
                    <a:pt x="2400" y="630"/>
                    <a:pt x="2390" y="640"/>
                    <a:pt x="2376" y="640"/>
                  </a:cubicBezTo>
                  <a:lnTo>
                    <a:pt x="24" y="640"/>
                  </a:lnTo>
                  <a:cubicBezTo>
                    <a:pt x="11" y="640"/>
                    <a:pt x="0" y="630"/>
                    <a:pt x="0" y="616"/>
                  </a:cubicBezTo>
                  <a:lnTo>
                    <a:pt x="0" y="24"/>
                  </a:lnTo>
                  <a:close/>
                  <a:moveTo>
                    <a:pt x="48" y="616"/>
                  </a:moveTo>
                  <a:lnTo>
                    <a:pt x="24" y="592"/>
                  </a:lnTo>
                  <a:lnTo>
                    <a:pt x="2376" y="592"/>
                  </a:lnTo>
                  <a:lnTo>
                    <a:pt x="2352" y="616"/>
                  </a:lnTo>
                  <a:lnTo>
                    <a:pt x="2352" y="24"/>
                  </a:lnTo>
                  <a:lnTo>
                    <a:pt x="237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616"/>
                  </a:lnTo>
                  <a:close/>
                </a:path>
              </a:pathLst>
            </a:cu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233" name="Picture 6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968" y="1314"/>
              <a:ext cx="190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5" name="Freeform 67"/>
            <p:cNvSpPr>
              <a:spLocks/>
            </p:cNvSpPr>
            <p:nvPr/>
          </p:nvSpPr>
          <p:spPr bwMode="auto">
            <a:xfrm>
              <a:off x="2016" y="1329"/>
              <a:ext cx="180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06" y="1"/>
                </a:cxn>
                <a:cxn ang="0">
                  <a:pos x="1806" y="19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806" h="19">
                  <a:moveTo>
                    <a:pt x="0" y="0"/>
                  </a:moveTo>
                  <a:lnTo>
                    <a:pt x="1806" y="1"/>
                  </a:lnTo>
                  <a:lnTo>
                    <a:pt x="1806" y="19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47" name="Rectangle 79"/>
            <p:cNvSpPr>
              <a:spLocks noChangeArrowheads="1"/>
            </p:cNvSpPr>
            <p:nvPr/>
          </p:nvSpPr>
          <p:spPr bwMode="auto">
            <a:xfrm>
              <a:off x="292" y="2706"/>
              <a:ext cx="10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Wingdings" pitchFamily="2" charset="2"/>
                  <a:ea typeface="Arial Unicode MS" pitchFamily="34" charset="-128"/>
                  <a:cs typeface="Arial Unicode MS" pitchFamily="34" charset="-128"/>
                </a:rPr>
                <a:t>n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48" name="Rectangle 80"/>
            <p:cNvSpPr>
              <a:spLocks noChangeArrowheads="1"/>
            </p:cNvSpPr>
            <p:nvPr/>
          </p:nvSpPr>
          <p:spPr bwMode="auto">
            <a:xfrm>
              <a:off x="364" y="2645"/>
              <a:ext cx="206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5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Inżynieria Procesów Produkcyjnych</a:t>
              </a:r>
              <a:endPara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7251" name="Picture 83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958" y="1716"/>
              <a:ext cx="19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53" name="Picture 85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958" y="1848"/>
              <a:ext cx="101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55" name="Picture 87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000" y="2112"/>
              <a:ext cx="13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56" name="Picture 88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3000" y="2112"/>
              <a:ext cx="13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59" name="Picture 91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3000" y="2292"/>
              <a:ext cx="1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60" name="Picture 92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3000" y="2292"/>
              <a:ext cx="1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69" name="Rectangle 101"/>
            <p:cNvSpPr>
              <a:spLocks noChangeArrowheads="1"/>
            </p:cNvSpPr>
            <p:nvPr/>
          </p:nvSpPr>
          <p:spPr bwMode="auto">
            <a:xfrm>
              <a:off x="3037" y="2132"/>
              <a:ext cx="10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Wingdings" pitchFamily="2" charset="2"/>
                  <a:ea typeface="Arial Unicode MS" pitchFamily="34" charset="-128"/>
                  <a:cs typeface="Arial Unicode MS" pitchFamily="34" charset="-128"/>
                </a:rPr>
                <a:t>n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71" name="Rectangle 103"/>
            <p:cNvSpPr>
              <a:spLocks noChangeArrowheads="1"/>
            </p:cNvSpPr>
            <p:nvPr/>
          </p:nvSpPr>
          <p:spPr bwMode="auto">
            <a:xfrm>
              <a:off x="3037" y="2312"/>
              <a:ext cx="10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Wingdings" pitchFamily="2" charset="2"/>
                  <a:ea typeface="Arial Unicode MS" pitchFamily="34" charset="-128"/>
                  <a:cs typeface="Arial Unicode MS" pitchFamily="34" charset="-128"/>
                </a:rPr>
                <a:t>n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73" name="Rectangle 105"/>
            <p:cNvSpPr>
              <a:spLocks noChangeArrowheads="1"/>
            </p:cNvSpPr>
            <p:nvPr/>
          </p:nvSpPr>
          <p:spPr bwMode="auto">
            <a:xfrm>
              <a:off x="3037" y="2661"/>
              <a:ext cx="10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Wingdings" pitchFamily="2" charset="2"/>
                  <a:ea typeface="Arial Unicode MS" pitchFamily="34" charset="-128"/>
                  <a:cs typeface="Arial Unicode MS" pitchFamily="34" charset="-128"/>
                </a:rPr>
                <a:t>n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74" name="Rectangle 106"/>
            <p:cNvSpPr>
              <a:spLocks noChangeArrowheads="1"/>
            </p:cNvSpPr>
            <p:nvPr/>
          </p:nvSpPr>
          <p:spPr bwMode="auto">
            <a:xfrm>
              <a:off x="3109" y="2610"/>
              <a:ext cx="22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5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Metodologia Projektowania Procesów </a:t>
              </a:r>
              <a:br>
                <a:rPr kumimoji="0" lang="pl-PL" sz="15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</a:br>
              <a:r>
                <a:rPr kumimoji="0" lang="pl-PL" sz="15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Budowlanych</a:t>
              </a:r>
              <a:endPara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7285" name="Picture 117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3000" y="3396"/>
              <a:ext cx="1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86" name="Picture 118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000" y="3396"/>
              <a:ext cx="132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89" name="Picture 121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3000" y="3570"/>
              <a:ext cx="13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93" name="Rectangle 125"/>
            <p:cNvSpPr>
              <a:spLocks noChangeArrowheads="1"/>
            </p:cNvSpPr>
            <p:nvPr/>
          </p:nvSpPr>
          <p:spPr bwMode="auto">
            <a:xfrm>
              <a:off x="495" y="2970"/>
              <a:ext cx="227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500" b="1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Przedmioty specjalistyczne wybieralne:</a:t>
              </a:r>
              <a:endPara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94" name="Rectangle 126"/>
            <p:cNvSpPr>
              <a:spLocks noChangeArrowheads="1"/>
            </p:cNvSpPr>
            <p:nvPr/>
          </p:nvSpPr>
          <p:spPr bwMode="auto">
            <a:xfrm>
              <a:off x="3037" y="2931"/>
              <a:ext cx="10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Wingdings" pitchFamily="2" charset="2"/>
                  <a:ea typeface="Arial Unicode MS" pitchFamily="34" charset="-128"/>
                  <a:cs typeface="Arial Unicode MS" pitchFamily="34" charset="-128"/>
                </a:rPr>
                <a:t>n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95" name="Rectangle 127"/>
            <p:cNvSpPr>
              <a:spLocks noChangeArrowheads="1"/>
            </p:cNvSpPr>
            <p:nvPr/>
          </p:nvSpPr>
          <p:spPr bwMode="auto">
            <a:xfrm>
              <a:off x="3109" y="2904"/>
              <a:ext cx="1628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5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Metody Komputerowe w IPB</a:t>
              </a:r>
              <a:endPara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96" name="Rectangle 128"/>
            <p:cNvSpPr>
              <a:spLocks noChangeArrowheads="1"/>
            </p:cNvSpPr>
            <p:nvPr/>
          </p:nvSpPr>
          <p:spPr bwMode="auto">
            <a:xfrm>
              <a:off x="3037" y="3105"/>
              <a:ext cx="10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dirty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Wingdings" pitchFamily="2" charset="2"/>
                  <a:ea typeface="Arial Unicode MS" pitchFamily="34" charset="-128"/>
                  <a:cs typeface="Arial Unicode MS" pitchFamily="34" charset="-128"/>
                </a:rPr>
                <a:t>n</a:t>
              </a: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97" name="Rectangle 129"/>
            <p:cNvSpPr>
              <a:spLocks noChangeArrowheads="1"/>
            </p:cNvSpPr>
            <p:nvPr/>
          </p:nvSpPr>
          <p:spPr bwMode="auto">
            <a:xfrm>
              <a:off x="3109" y="3060"/>
              <a:ext cx="175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5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Metody Podejmowania Decyzji</a:t>
              </a:r>
              <a:endParaRPr kumimoji="0" lang="pl-PL" sz="1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98" name="Rectangle 130"/>
            <p:cNvSpPr>
              <a:spLocks noChangeArrowheads="1"/>
            </p:cNvSpPr>
            <p:nvPr/>
          </p:nvSpPr>
          <p:spPr bwMode="auto">
            <a:xfrm>
              <a:off x="3037" y="3413"/>
              <a:ext cx="108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800" b="0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Wingdings" pitchFamily="2" charset="2"/>
                  <a:ea typeface="Arial Unicode MS" pitchFamily="34" charset="-128"/>
                  <a:cs typeface="Arial Unicode MS" pitchFamily="34" charset="-128"/>
                </a:rPr>
                <a:t>n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99" name="Rectangle 131"/>
            <p:cNvSpPr>
              <a:spLocks noChangeArrowheads="1"/>
            </p:cNvSpPr>
            <p:nvPr/>
          </p:nvSpPr>
          <p:spPr bwMode="auto">
            <a:xfrm>
              <a:off x="360" y="3195"/>
              <a:ext cx="145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Budownictwo w Praktyce</a:t>
              </a:r>
              <a:endParaRPr kumimoji="0" lang="pl-PL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300" name="Rectangle 132"/>
            <p:cNvSpPr>
              <a:spLocks noChangeArrowheads="1"/>
            </p:cNvSpPr>
            <p:nvPr/>
          </p:nvSpPr>
          <p:spPr bwMode="auto">
            <a:xfrm>
              <a:off x="3037" y="358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301" name="Rectangle 133"/>
            <p:cNvSpPr>
              <a:spLocks noChangeArrowheads="1"/>
            </p:cNvSpPr>
            <p:nvPr/>
          </p:nvSpPr>
          <p:spPr bwMode="auto">
            <a:xfrm>
              <a:off x="360" y="3420"/>
              <a:ext cx="22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BIM</a:t>
              </a:r>
              <a:endParaRPr kumimoji="0" lang="pl-PL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7302" name="Picture 134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270" y="3798"/>
              <a:ext cx="14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04" name="Freeform 136"/>
            <p:cNvSpPr>
              <a:spLocks noEditPoints="1"/>
            </p:cNvSpPr>
            <p:nvPr/>
          </p:nvSpPr>
          <p:spPr bwMode="auto">
            <a:xfrm>
              <a:off x="315" y="3813"/>
              <a:ext cx="1368" cy="19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0"/>
                </a:cxn>
                <a:cxn ang="0">
                  <a:pos x="3624" y="0"/>
                </a:cxn>
                <a:cxn ang="0">
                  <a:pos x="3648" y="24"/>
                </a:cxn>
                <a:cxn ang="0">
                  <a:pos x="3648" y="488"/>
                </a:cxn>
                <a:cxn ang="0">
                  <a:pos x="3624" y="512"/>
                </a:cxn>
                <a:cxn ang="0">
                  <a:pos x="24" y="512"/>
                </a:cxn>
                <a:cxn ang="0">
                  <a:pos x="0" y="488"/>
                </a:cxn>
                <a:cxn ang="0">
                  <a:pos x="0" y="24"/>
                </a:cxn>
                <a:cxn ang="0">
                  <a:pos x="48" y="488"/>
                </a:cxn>
                <a:cxn ang="0">
                  <a:pos x="24" y="464"/>
                </a:cxn>
                <a:cxn ang="0">
                  <a:pos x="3624" y="464"/>
                </a:cxn>
                <a:cxn ang="0">
                  <a:pos x="3600" y="488"/>
                </a:cxn>
                <a:cxn ang="0">
                  <a:pos x="3600" y="24"/>
                </a:cxn>
                <a:cxn ang="0">
                  <a:pos x="3624" y="48"/>
                </a:cxn>
                <a:cxn ang="0">
                  <a:pos x="24" y="48"/>
                </a:cxn>
                <a:cxn ang="0">
                  <a:pos x="48" y="24"/>
                </a:cxn>
                <a:cxn ang="0">
                  <a:pos x="48" y="488"/>
                </a:cxn>
              </a:cxnLst>
              <a:rect l="0" t="0" r="r" b="b"/>
              <a:pathLst>
                <a:path w="3648" h="512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3624" y="0"/>
                  </a:lnTo>
                  <a:cubicBezTo>
                    <a:pt x="3638" y="0"/>
                    <a:pt x="3648" y="11"/>
                    <a:pt x="3648" y="24"/>
                  </a:cubicBezTo>
                  <a:lnTo>
                    <a:pt x="3648" y="488"/>
                  </a:lnTo>
                  <a:cubicBezTo>
                    <a:pt x="3648" y="502"/>
                    <a:pt x="3638" y="512"/>
                    <a:pt x="3624" y="512"/>
                  </a:cubicBezTo>
                  <a:lnTo>
                    <a:pt x="24" y="512"/>
                  </a:lnTo>
                  <a:cubicBezTo>
                    <a:pt x="11" y="512"/>
                    <a:pt x="0" y="502"/>
                    <a:pt x="0" y="488"/>
                  </a:cubicBezTo>
                  <a:lnTo>
                    <a:pt x="0" y="24"/>
                  </a:lnTo>
                  <a:close/>
                  <a:moveTo>
                    <a:pt x="48" y="488"/>
                  </a:moveTo>
                  <a:lnTo>
                    <a:pt x="24" y="464"/>
                  </a:lnTo>
                  <a:lnTo>
                    <a:pt x="3624" y="464"/>
                  </a:lnTo>
                  <a:lnTo>
                    <a:pt x="3600" y="488"/>
                  </a:lnTo>
                  <a:lnTo>
                    <a:pt x="3600" y="24"/>
                  </a:lnTo>
                  <a:lnTo>
                    <a:pt x="362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488"/>
                  </a:lnTo>
                  <a:close/>
                </a:path>
              </a:pathLst>
            </a:cu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308" name="Picture 140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1620" y="379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09" name="Picture 141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620" y="379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10" name="Rectangle 142"/>
            <p:cNvSpPr>
              <a:spLocks noChangeArrowheads="1"/>
            </p:cNvSpPr>
            <p:nvPr/>
          </p:nvSpPr>
          <p:spPr bwMode="auto">
            <a:xfrm>
              <a:off x="1674" y="3822"/>
              <a:ext cx="180" cy="1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11" name="Freeform 143"/>
            <p:cNvSpPr>
              <a:spLocks noEditPoints="1"/>
            </p:cNvSpPr>
            <p:nvPr/>
          </p:nvSpPr>
          <p:spPr bwMode="auto">
            <a:xfrm>
              <a:off x="1665" y="3813"/>
              <a:ext cx="198" cy="19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0"/>
                </a:cxn>
                <a:cxn ang="0">
                  <a:pos x="504" y="0"/>
                </a:cxn>
                <a:cxn ang="0">
                  <a:pos x="528" y="24"/>
                </a:cxn>
                <a:cxn ang="0">
                  <a:pos x="528" y="488"/>
                </a:cxn>
                <a:cxn ang="0">
                  <a:pos x="504" y="512"/>
                </a:cxn>
                <a:cxn ang="0">
                  <a:pos x="24" y="512"/>
                </a:cxn>
                <a:cxn ang="0">
                  <a:pos x="0" y="488"/>
                </a:cxn>
                <a:cxn ang="0">
                  <a:pos x="0" y="24"/>
                </a:cxn>
                <a:cxn ang="0">
                  <a:pos x="48" y="488"/>
                </a:cxn>
                <a:cxn ang="0">
                  <a:pos x="24" y="464"/>
                </a:cxn>
                <a:cxn ang="0">
                  <a:pos x="504" y="464"/>
                </a:cxn>
                <a:cxn ang="0">
                  <a:pos x="480" y="488"/>
                </a:cxn>
                <a:cxn ang="0">
                  <a:pos x="480" y="24"/>
                </a:cxn>
                <a:cxn ang="0">
                  <a:pos x="504" y="48"/>
                </a:cxn>
                <a:cxn ang="0">
                  <a:pos x="24" y="48"/>
                </a:cxn>
                <a:cxn ang="0">
                  <a:pos x="48" y="24"/>
                </a:cxn>
                <a:cxn ang="0">
                  <a:pos x="48" y="488"/>
                </a:cxn>
              </a:cxnLst>
              <a:rect l="0" t="0" r="r" b="b"/>
              <a:pathLst>
                <a:path w="528" h="512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504" y="0"/>
                  </a:lnTo>
                  <a:cubicBezTo>
                    <a:pt x="518" y="0"/>
                    <a:pt x="528" y="11"/>
                    <a:pt x="528" y="24"/>
                  </a:cubicBezTo>
                  <a:lnTo>
                    <a:pt x="528" y="488"/>
                  </a:lnTo>
                  <a:cubicBezTo>
                    <a:pt x="528" y="502"/>
                    <a:pt x="518" y="512"/>
                    <a:pt x="504" y="512"/>
                  </a:cubicBezTo>
                  <a:lnTo>
                    <a:pt x="24" y="512"/>
                  </a:lnTo>
                  <a:cubicBezTo>
                    <a:pt x="11" y="512"/>
                    <a:pt x="0" y="502"/>
                    <a:pt x="0" y="488"/>
                  </a:cubicBezTo>
                  <a:lnTo>
                    <a:pt x="0" y="24"/>
                  </a:lnTo>
                  <a:close/>
                  <a:moveTo>
                    <a:pt x="48" y="488"/>
                  </a:moveTo>
                  <a:lnTo>
                    <a:pt x="24" y="464"/>
                  </a:lnTo>
                  <a:lnTo>
                    <a:pt x="504" y="464"/>
                  </a:lnTo>
                  <a:lnTo>
                    <a:pt x="480" y="488"/>
                  </a:lnTo>
                  <a:lnTo>
                    <a:pt x="480" y="24"/>
                  </a:lnTo>
                  <a:lnTo>
                    <a:pt x="50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488"/>
                  </a:lnTo>
                  <a:close/>
                </a:path>
              </a:pathLst>
            </a:cu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312" name="Picture 144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3012" y="3798"/>
              <a:ext cx="15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14" name="Freeform 146"/>
            <p:cNvSpPr>
              <a:spLocks noEditPoints="1"/>
            </p:cNvSpPr>
            <p:nvPr/>
          </p:nvSpPr>
          <p:spPr bwMode="auto">
            <a:xfrm>
              <a:off x="3057" y="3813"/>
              <a:ext cx="1458" cy="19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0"/>
                </a:cxn>
                <a:cxn ang="0">
                  <a:pos x="3864" y="0"/>
                </a:cxn>
                <a:cxn ang="0">
                  <a:pos x="3888" y="24"/>
                </a:cxn>
                <a:cxn ang="0">
                  <a:pos x="3888" y="488"/>
                </a:cxn>
                <a:cxn ang="0">
                  <a:pos x="3864" y="512"/>
                </a:cxn>
                <a:cxn ang="0">
                  <a:pos x="24" y="512"/>
                </a:cxn>
                <a:cxn ang="0">
                  <a:pos x="0" y="488"/>
                </a:cxn>
                <a:cxn ang="0">
                  <a:pos x="0" y="24"/>
                </a:cxn>
                <a:cxn ang="0">
                  <a:pos x="48" y="488"/>
                </a:cxn>
                <a:cxn ang="0">
                  <a:pos x="24" y="464"/>
                </a:cxn>
                <a:cxn ang="0">
                  <a:pos x="3864" y="464"/>
                </a:cxn>
                <a:cxn ang="0">
                  <a:pos x="3840" y="488"/>
                </a:cxn>
                <a:cxn ang="0">
                  <a:pos x="3840" y="24"/>
                </a:cxn>
                <a:cxn ang="0">
                  <a:pos x="3864" y="48"/>
                </a:cxn>
                <a:cxn ang="0">
                  <a:pos x="24" y="48"/>
                </a:cxn>
                <a:cxn ang="0">
                  <a:pos x="48" y="24"/>
                </a:cxn>
                <a:cxn ang="0">
                  <a:pos x="48" y="488"/>
                </a:cxn>
              </a:cxnLst>
              <a:rect l="0" t="0" r="r" b="b"/>
              <a:pathLst>
                <a:path w="3888" h="512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3864" y="0"/>
                  </a:lnTo>
                  <a:cubicBezTo>
                    <a:pt x="3878" y="0"/>
                    <a:pt x="3888" y="11"/>
                    <a:pt x="3888" y="24"/>
                  </a:cubicBezTo>
                  <a:lnTo>
                    <a:pt x="3888" y="488"/>
                  </a:lnTo>
                  <a:cubicBezTo>
                    <a:pt x="3888" y="502"/>
                    <a:pt x="3878" y="512"/>
                    <a:pt x="3864" y="512"/>
                  </a:cubicBezTo>
                  <a:lnTo>
                    <a:pt x="24" y="512"/>
                  </a:lnTo>
                  <a:cubicBezTo>
                    <a:pt x="11" y="512"/>
                    <a:pt x="0" y="502"/>
                    <a:pt x="0" y="488"/>
                  </a:cubicBezTo>
                  <a:lnTo>
                    <a:pt x="0" y="24"/>
                  </a:lnTo>
                  <a:close/>
                  <a:moveTo>
                    <a:pt x="48" y="488"/>
                  </a:moveTo>
                  <a:lnTo>
                    <a:pt x="24" y="464"/>
                  </a:lnTo>
                  <a:lnTo>
                    <a:pt x="3864" y="464"/>
                  </a:lnTo>
                  <a:lnTo>
                    <a:pt x="3840" y="488"/>
                  </a:lnTo>
                  <a:lnTo>
                    <a:pt x="3840" y="24"/>
                  </a:lnTo>
                  <a:lnTo>
                    <a:pt x="386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488"/>
                  </a:lnTo>
                  <a:close/>
                </a:path>
              </a:pathLst>
            </a:cu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318" name="Picture 150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4452" y="379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19" name="Picture 151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4452" y="3798"/>
              <a:ext cx="2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20" name="Rectangle 152"/>
            <p:cNvSpPr>
              <a:spLocks noChangeArrowheads="1"/>
            </p:cNvSpPr>
            <p:nvPr/>
          </p:nvSpPr>
          <p:spPr bwMode="auto">
            <a:xfrm>
              <a:off x="4506" y="3822"/>
              <a:ext cx="180" cy="17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21" name="Freeform 153"/>
            <p:cNvSpPr>
              <a:spLocks noEditPoints="1"/>
            </p:cNvSpPr>
            <p:nvPr/>
          </p:nvSpPr>
          <p:spPr bwMode="auto">
            <a:xfrm>
              <a:off x="4497" y="3813"/>
              <a:ext cx="198" cy="19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0"/>
                </a:cxn>
                <a:cxn ang="0">
                  <a:pos x="504" y="0"/>
                </a:cxn>
                <a:cxn ang="0">
                  <a:pos x="528" y="24"/>
                </a:cxn>
                <a:cxn ang="0">
                  <a:pos x="528" y="488"/>
                </a:cxn>
                <a:cxn ang="0">
                  <a:pos x="504" y="512"/>
                </a:cxn>
                <a:cxn ang="0">
                  <a:pos x="24" y="512"/>
                </a:cxn>
                <a:cxn ang="0">
                  <a:pos x="0" y="488"/>
                </a:cxn>
                <a:cxn ang="0">
                  <a:pos x="0" y="24"/>
                </a:cxn>
                <a:cxn ang="0">
                  <a:pos x="48" y="488"/>
                </a:cxn>
                <a:cxn ang="0">
                  <a:pos x="24" y="464"/>
                </a:cxn>
                <a:cxn ang="0">
                  <a:pos x="504" y="464"/>
                </a:cxn>
                <a:cxn ang="0">
                  <a:pos x="480" y="488"/>
                </a:cxn>
                <a:cxn ang="0">
                  <a:pos x="480" y="24"/>
                </a:cxn>
                <a:cxn ang="0">
                  <a:pos x="504" y="48"/>
                </a:cxn>
                <a:cxn ang="0">
                  <a:pos x="24" y="48"/>
                </a:cxn>
                <a:cxn ang="0">
                  <a:pos x="48" y="24"/>
                </a:cxn>
                <a:cxn ang="0">
                  <a:pos x="48" y="488"/>
                </a:cxn>
              </a:cxnLst>
              <a:rect l="0" t="0" r="r" b="b"/>
              <a:pathLst>
                <a:path w="528" h="512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504" y="0"/>
                  </a:lnTo>
                  <a:cubicBezTo>
                    <a:pt x="518" y="0"/>
                    <a:pt x="528" y="11"/>
                    <a:pt x="528" y="24"/>
                  </a:cubicBezTo>
                  <a:lnTo>
                    <a:pt x="528" y="488"/>
                  </a:lnTo>
                  <a:cubicBezTo>
                    <a:pt x="528" y="502"/>
                    <a:pt x="518" y="512"/>
                    <a:pt x="504" y="512"/>
                  </a:cubicBezTo>
                  <a:lnTo>
                    <a:pt x="24" y="512"/>
                  </a:lnTo>
                  <a:cubicBezTo>
                    <a:pt x="11" y="512"/>
                    <a:pt x="0" y="502"/>
                    <a:pt x="0" y="488"/>
                  </a:cubicBezTo>
                  <a:lnTo>
                    <a:pt x="0" y="24"/>
                  </a:lnTo>
                  <a:close/>
                  <a:moveTo>
                    <a:pt x="48" y="488"/>
                  </a:moveTo>
                  <a:lnTo>
                    <a:pt x="24" y="464"/>
                  </a:lnTo>
                  <a:lnTo>
                    <a:pt x="504" y="464"/>
                  </a:lnTo>
                  <a:lnTo>
                    <a:pt x="480" y="488"/>
                  </a:lnTo>
                  <a:lnTo>
                    <a:pt x="480" y="24"/>
                  </a:lnTo>
                  <a:lnTo>
                    <a:pt x="50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488"/>
                  </a:lnTo>
                  <a:close/>
                </a:path>
              </a:pathLst>
            </a:custGeom>
            <a:solidFill>
              <a:srgbClr val="00FF00"/>
            </a:solidFill>
            <a:ln w="0" cap="flat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pic>
          <p:nvPicPr>
            <p:cNvPr id="7322" name="Picture 154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1698" y="3840"/>
              <a:ext cx="12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23" name="Picture 155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4530" y="3840"/>
              <a:ext cx="12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5" name="Rectangle 102"/>
          <p:cNvSpPr>
            <a:spLocks noChangeArrowheads="1"/>
          </p:cNvSpPr>
          <p:nvPr/>
        </p:nvSpPr>
        <p:spPr bwMode="auto">
          <a:xfrm>
            <a:off x="4935538" y="3298825"/>
            <a:ext cx="34384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Inżynieria Procesów Produkcyjnych II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6" name="Rectangle 104"/>
          <p:cNvSpPr>
            <a:spLocks noChangeArrowheads="1"/>
          </p:cNvSpPr>
          <p:nvPr/>
        </p:nvSpPr>
        <p:spPr bwMode="auto">
          <a:xfrm>
            <a:off x="4877830" y="3584575"/>
            <a:ext cx="379911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defTabSz="914400"/>
            <a:r>
              <a:rPr lang="pl-PL" sz="1600" b="1" dirty="0" smtClean="0"/>
              <a:t>Projektowanie i Eksploatacja Zaplecza </a:t>
            </a:r>
            <a:br>
              <a:rPr lang="pl-PL" sz="1600" b="1" dirty="0" smtClean="0"/>
            </a:br>
            <a:r>
              <a:rPr lang="pl-PL" sz="1600" b="1" dirty="0" smtClean="0"/>
              <a:t>Produkcyjnego Wytwórni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7" name="Rectangle 129"/>
          <p:cNvSpPr>
            <a:spLocks noChangeArrowheads="1"/>
          </p:cNvSpPr>
          <p:nvPr/>
        </p:nvSpPr>
        <p:spPr bwMode="auto">
          <a:xfrm>
            <a:off x="4946677" y="5126994"/>
            <a:ext cx="426078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Organizacja i Sterowanie</a:t>
            </a:r>
            <a:r>
              <a:rPr kumimoji="0" lang="pl-PL" sz="15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Przebiegiem Budowy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8" name="Rectangle 128"/>
          <p:cNvSpPr>
            <a:spLocks noChangeArrowheads="1"/>
          </p:cNvSpPr>
          <p:nvPr/>
        </p:nvSpPr>
        <p:spPr bwMode="auto">
          <a:xfrm>
            <a:off x="4829178" y="5153038"/>
            <a:ext cx="1714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8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Wingdings" pitchFamily="2" charset="2"/>
                <a:ea typeface="Arial Unicode MS" pitchFamily="34" charset="-128"/>
                <a:cs typeface="Arial Unicode MS" pitchFamily="34" charset="-128"/>
              </a:rPr>
              <a:t>n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9" name="Rectangle 129"/>
          <p:cNvSpPr>
            <a:spLocks noChangeArrowheads="1"/>
          </p:cNvSpPr>
          <p:nvPr/>
        </p:nvSpPr>
        <p:spPr bwMode="auto">
          <a:xfrm>
            <a:off x="4922211" y="5412746"/>
            <a:ext cx="315951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Roboty</a:t>
            </a:r>
            <a:r>
              <a:rPr kumimoji="0" lang="pl-PL" sz="15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Remontowe i Rozbiórkowe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1" name="Rectangle 133"/>
          <p:cNvSpPr>
            <a:spLocks noChangeArrowheads="1"/>
          </p:cNvSpPr>
          <p:nvPr/>
        </p:nvSpPr>
        <p:spPr bwMode="auto">
          <a:xfrm>
            <a:off x="587222" y="5715016"/>
            <a:ext cx="28950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Przedsiębiorczość Innowacyjna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3" name="Rectangle 64"/>
          <p:cNvSpPr>
            <a:spLocks noChangeArrowheads="1"/>
          </p:cNvSpPr>
          <p:nvPr/>
        </p:nvSpPr>
        <p:spPr bwMode="auto">
          <a:xfrm>
            <a:off x="5575300" y="2416175"/>
            <a:ext cx="106253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II  STOPNIA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4" name="Rectangle 55"/>
          <p:cNvSpPr>
            <a:spLocks noChangeArrowheads="1"/>
          </p:cNvSpPr>
          <p:nvPr/>
        </p:nvSpPr>
        <p:spPr bwMode="auto">
          <a:xfrm>
            <a:off x="1974850" y="2006600"/>
            <a:ext cx="100963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  STOPNIA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5" name="Rectangle 30"/>
          <p:cNvSpPr>
            <a:spLocks noChangeArrowheads="1"/>
          </p:cNvSpPr>
          <p:nvPr/>
        </p:nvSpPr>
        <p:spPr bwMode="auto">
          <a:xfrm>
            <a:off x="463550" y="2498725"/>
            <a:ext cx="31194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Przedmioty specjalistyczne bloku 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6" name="Rectangle 31"/>
          <p:cNvSpPr>
            <a:spLocks noChangeArrowheads="1"/>
          </p:cNvSpPr>
          <p:nvPr/>
        </p:nvSpPr>
        <p:spPr bwMode="auto">
          <a:xfrm>
            <a:off x="463550" y="2708275"/>
            <a:ext cx="14731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dyplomującego: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8" name="Rectangle 99"/>
          <p:cNvSpPr>
            <a:spLocks noChangeArrowheads="1"/>
          </p:cNvSpPr>
          <p:nvPr/>
        </p:nvSpPr>
        <p:spPr bwMode="auto">
          <a:xfrm>
            <a:off x="4821238" y="2813050"/>
            <a:ext cx="31194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Przedmioty specjalistyczne bloku 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9" name="Rectangle 100"/>
          <p:cNvSpPr>
            <a:spLocks noChangeArrowheads="1"/>
          </p:cNvSpPr>
          <p:nvPr/>
        </p:nvSpPr>
        <p:spPr bwMode="auto">
          <a:xfrm>
            <a:off x="4821238" y="3022600"/>
            <a:ext cx="14731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dyplomującego:</a:t>
            </a: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0" name="Rectangle 139"/>
          <p:cNvSpPr>
            <a:spLocks noChangeArrowheads="1"/>
          </p:cNvSpPr>
          <p:nvPr/>
        </p:nvSpPr>
        <p:spPr bwMode="auto">
          <a:xfrm>
            <a:off x="592138" y="6108683"/>
            <a:ext cx="203671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PRACA INŻYNIERSKA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1" name="Rectangle 149"/>
          <p:cNvSpPr>
            <a:spLocks noChangeArrowheads="1"/>
          </p:cNvSpPr>
          <p:nvPr/>
        </p:nvSpPr>
        <p:spPr bwMode="auto">
          <a:xfrm>
            <a:off x="4949825" y="6108683"/>
            <a:ext cx="2153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PRACA MAGISTERSKA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4244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759074"/>
            <a:ext cx="7239000" cy="563562"/>
          </a:xfrm>
        </p:spPr>
        <p:txBody>
          <a:bodyPr/>
          <a:lstStyle/>
          <a:p>
            <a:pPr algn="ctr"/>
            <a:r>
              <a:rPr lang="pl-PL" sz="4000" dirty="0" smtClean="0"/>
              <a:t>IPB –  co potem?</a:t>
            </a:r>
            <a:endParaRPr lang="en-US" sz="4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gray">
          <a:xfrm>
            <a:off x="914400" y="2937916"/>
            <a:ext cx="7041976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IPB jest specjalnością pozwalającą na pracę w każdej dziedzinie związanej </a:t>
            </a:r>
            <a:b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budownictwem 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345158"/>
            <a:ext cx="8892480" cy="563562"/>
          </a:xfrm>
        </p:spPr>
        <p:txBody>
          <a:bodyPr/>
          <a:lstStyle/>
          <a:p>
            <a:pPr algn="ctr"/>
            <a:r>
              <a:rPr lang="pl-PL" smtClean="0"/>
              <a:t>Uprawnienia budowlane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gray">
          <a:xfrm>
            <a:off x="467544" y="1412776"/>
            <a:ext cx="8208912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pl-PL" sz="2400" dirty="0" smtClean="0"/>
              <a:t>Ukończenie Budownictwa na specjalizacji IPB umożliwia uzyskanie następujących specjalności </a:t>
            </a:r>
            <a:r>
              <a:rPr lang="pl-PL" sz="2400" dirty="0" smtClean="0"/>
              <a:t>uprawnień </a:t>
            </a:r>
            <a:r>
              <a:rPr lang="pl-PL" sz="2400" dirty="0" smtClean="0"/>
              <a:t>budowlanych:</a:t>
            </a:r>
            <a:endParaRPr lang="pl-PL" sz="2400" b="1" kern="0" dirty="0" smtClean="0">
              <a:solidFill>
                <a:srgbClr val="0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400" b="1" kern="0" dirty="0" smtClean="0">
                <a:solidFill>
                  <a:srgbClr val="000000"/>
                </a:solidFill>
              </a:rPr>
              <a:t>konstrukcyjno-budowlana </a:t>
            </a:r>
            <a:r>
              <a:rPr lang="pl-PL" sz="2400" kern="0" dirty="0" smtClean="0">
                <a:solidFill>
                  <a:srgbClr val="000000"/>
                </a:solidFill>
              </a:rPr>
              <a:t>– </a:t>
            </a:r>
            <a:r>
              <a:rPr lang="pl-PL" sz="2400" kern="0" dirty="0" smtClean="0">
                <a:solidFill>
                  <a:srgbClr val="000000"/>
                </a:solidFill>
              </a:rPr>
              <a:t>bez ograniczeń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400" b="1" kern="0" dirty="0" smtClean="0">
                <a:solidFill>
                  <a:srgbClr val="000000"/>
                </a:solidFill>
              </a:rPr>
              <a:t>inżynieryjna mostowa </a:t>
            </a:r>
            <a:r>
              <a:rPr lang="pl-PL" sz="2400" kern="0" dirty="0" smtClean="0">
                <a:solidFill>
                  <a:srgbClr val="000000"/>
                </a:solidFill>
              </a:rPr>
              <a:t>– bez ograniczeń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400" b="1" kern="0" dirty="0" smtClean="0">
                <a:solidFill>
                  <a:srgbClr val="000000"/>
                </a:solidFill>
              </a:rPr>
              <a:t>inżynieryjna drogowa </a:t>
            </a:r>
            <a:r>
              <a:rPr lang="pl-PL" sz="2400" kern="0" dirty="0" smtClean="0">
                <a:solidFill>
                  <a:srgbClr val="000000"/>
                </a:solidFill>
              </a:rPr>
              <a:t>– bez ograniczeń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400" b="1" kern="0" dirty="0" smtClean="0">
                <a:solidFill>
                  <a:srgbClr val="000000"/>
                </a:solidFill>
              </a:rPr>
              <a:t>inżynieryjna hydrotechniczna </a:t>
            </a:r>
            <a:r>
              <a:rPr lang="pl-PL" sz="2400" kern="0" dirty="0" smtClean="0">
                <a:solidFill>
                  <a:srgbClr val="000000"/>
                </a:solidFill>
              </a:rPr>
              <a:t>– bez ograniczeń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400" b="1" kern="0" dirty="0" smtClean="0">
                <a:solidFill>
                  <a:srgbClr val="000000"/>
                </a:solidFill>
              </a:rPr>
              <a:t>wyburzeniowa </a:t>
            </a:r>
            <a:r>
              <a:rPr lang="pl-PL" sz="2400" kern="0" dirty="0" smtClean="0">
                <a:solidFill>
                  <a:srgbClr val="000000"/>
                </a:solidFill>
              </a:rPr>
              <a:t>– </a:t>
            </a:r>
            <a:r>
              <a:rPr lang="pl-PL" sz="2400" kern="0" dirty="0" smtClean="0">
                <a:solidFill>
                  <a:srgbClr val="000000"/>
                </a:solidFill>
              </a:rPr>
              <a:t>bez ograniczeń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pl-PL" sz="2400" b="1" kern="0" dirty="0">
                <a:solidFill>
                  <a:srgbClr val="000000"/>
                </a:solidFill>
              </a:rPr>
              <a:t>instalacyjna w zakresie sieci, instalacji i urządzeń cieplnych, wentylacyjnych, gazowych, wodociągowych i kanalizacyjnych </a:t>
            </a:r>
            <a:r>
              <a:rPr lang="pl-PL" sz="2400" kern="0" dirty="0">
                <a:solidFill>
                  <a:srgbClr val="000000"/>
                </a:solidFill>
              </a:rPr>
              <a:t>– w ograniczonym zakresie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endParaRPr lang="pl-PL" sz="2400" kern="0" dirty="0">
              <a:solidFill>
                <a:srgbClr val="0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v"/>
            </a:pPr>
            <a:endParaRPr lang="pl-PL" sz="2400" kern="0" dirty="0" smtClean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l-PL" sz="2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l-PL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420888"/>
            <a:ext cx="7239000" cy="563562"/>
          </a:xfrm>
        </p:spPr>
        <p:txBody>
          <a:bodyPr/>
          <a:lstStyle/>
          <a:p>
            <a:pPr algn="ctr"/>
            <a:r>
              <a:rPr lang="pl-PL" sz="4000" dirty="0" smtClean="0"/>
              <a:t>Dodatkowy rozwój studentów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249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AutoShape 2"/>
          <p:cNvSpPr>
            <a:spLocks noChangeArrowheads="1"/>
          </p:cNvSpPr>
          <p:nvPr/>
        </p:nvSpPr>
        <p:spPr bwMode="auto">
          <a:xfrm>
            <a:off x="4659313" y="2362200"/>
            <a:ext cx="4038600" cy="3057525"/>
          </a:xfrm>
          <a:prstGeom prst="roundRect">
            <a:avLst>
              <a:gd name="adj" fmla="val 5856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350838"/>
            <a:ext cx="7982272" cy="563562"/>
          </a:xfrm>
        </p:spPr>
        <p:txBody>
          <a:bodyPr/>
          <a:lstStyle/>
          <a:p>
            <a:r>
              <a:rPr lang="pl-PL" dirty="0" smtClean="0"/>
              <a:t>Dodatkowe możliwości rozwoju</a:t>
            </a:r>
            <a:endParaRPr lang="en-US" dirty="0"/>
          </a:p>
        </p:txBody>
      </p:sp>
      <p:sp>
        <p:nvSpPr>
          <p:cNvPr id="302084" name="AutoShape 4"/>
          <p:cNvSpPr>
            <a:spLocks noChangeArrowheads="1"/>
          </p:cNvSpPr>
          <p:nvPr/>
        </p:nvSpPr>
        <p:spPr bwMode="gray">
          <a:xfrm flipH="1">
            <a:off x="2978150" y="2293938"/>
            <a:ext cx="995363" cy="835025"/>
          </a:xfrm>
          <a:prstGeom prst="curvedRightArrow">
            <a:avLst>
              <a:gd name="adj1" fmla="val 16542"/>
              <a:gd name="adj2" fmla="val 38977"/>
              <a:gd name="adj3" fmla="val 33846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02085" name="AutoShape 5"/>
          <p:cNvSpPr>
            <a:spLocks noChangeArrowheads="1"/>
          </p:cNvSpPr>
          <p:nvPr/>
        </p:nvSpPr>
        <p:spPr bwMode="gray">
          <a:xfrm>
            <a:off x="1071563" y="2330450"/>
            <a:ext cx="995362" cy="835025"/>
          </a:xfrm>
          <a:prstGeom prst="curvedRightArrow">
            <a:avLst>
              <a:gd name="adj1" fmla="val 19583"/>
              <a:gd name="adj2" fmla="val 44676"/>
              <a:gd name="adj3" fmla="val 33652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02086" name="Group 6"/>
          <p:cNvGrpSpPr>
            <a:grpSpLocks/>
          </p:cNvGrpSpPr>
          <p:nvPr/>
        </p:nvGrpSpPr>
        <p:grpSpPr bwMode="auto">
          <a:xfrm>
            <a:off x="1011238" y="3336925"/>
            <a:ext cx="3003550" cy="2771775"/>
            <a:chOff x="862" y="713"/>
            <a:chExt cx="3780" cy="3490"/>
          </a:xfrm>
        </p:grpSpPr>
        <p:grpSp>
          <p:nvGrpSpPr>
            <p:cNvPr id="302087" name="Group 7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302088" name="Freeform 8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2089" name="Freeform 9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2090" name="Freeform 10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302091" name="Group 11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302092" name="Freeform 12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2093" name="Freeform 13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2094" name="Freeform 14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302095" name="Group 15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302096" name="Freeform 16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2097" name="Freeform 17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2098" name="Freeform 18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302099" name="Group 19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302100" name="Freeform 20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2101" name="Freeform 21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2102" name="Freeform 22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302103" name="AutoShape 23"/>
          <p:cNvSpPr>
            <a:spLocks/>
          </p:cNvSpPr>
          <p:nvPr/>
        </p:nvSpPr>
        <p:spPr bwMode="blackWhite">
          <a:xfrm>
            <a:off x="4752975" y="2644775"/>
            <a:ext cx="3916363" cy="515938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265847"/>
              <a:gd name="adj6" fmla="val -22903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pl-PL" b="1" dirty="0" smtClean="0">
                <a:solidFill>
                  <a:schemeClr val="accent2"/>
                </a:solidFill>
                <a:cs typeface="Arial" charset="0"/>
              </a:rPr>
              <a:t>Staże i praktyki </a:t>
            </a:r>
            <a:br>
              <a:rPr lang="pl-PL" b="1" dirty="0" smtClean="0">
                <a:solidFill>
                  <a:schemeClr val="accent2"/>
                </a:solidFill>
                <a:cs typeface="Arial" charset="0"/>
              </a:rPr>
            </a:br>
            <a:r>
              <a:rPr lang="pl-PL" b="1" dirty="0" smtClean="0">
                <a:solidFill>
                  <a:schemeClr val="accent2"/>
                </a:solidFill>
                <a:cs typeface="Arial" charset="0"/>
              </a:rPr>
              <a:t>w zaprzyjaźnionych firmach</a:t>
            </a:r>
            <a:endParaRPr lang="en-US" b="1" dirty="0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302104" name="AutoShape 24"/>
          <p:cNvSpPr>
            <a:spLocks/>
          </p:cNvSpPr>
          <p:nvPr/>
        </p:nvSpPr>
        <p:spPr bwMode="blackWhite">
          <a:xfrm>
            <a:off x="4738688" y="3357563"/>
            <a:ext cx="3900487" cy="522287"/>
          </a:xfrm>
          <a:prstGeom prst="callout2">
            <a:avLst>
              <a:gd name="adj1" fmla="val 21884"/>
              <a:gd name="adj2" fmla="val -1954"/>
              <a:gd name="adj3" fmla="val 21884"/>
              <a:gd name="adj4" fmla="val -11843"/>
              <a:gd name="adj5" fmla="val 200306"/>
              <a:gd name="adj6" fmla="val -22060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pl-PL" b="1" dirty="0" smtClean="0">
                <a:solidFill>
                  <a:schemeClr val="folHlink"/>
                </a:solidFill>
                <a:cs typeface="Arial" charset="0"/>
              </a:rPr>
              <a:t>Możliwość wyjazdów zagranicznych </a:t>
            </a:r>
            <a:endParaRPr lang="en-US" b="1" dirty="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302105" name="AutoShape 25"/>
          <p:cNvSpPr>
            <a:spLocks/>
          </p:cNvSpPr>
          <p:nvPr/>
        </p:nvSpPr>
        <p:spPr bwMode="blackWhite">
          <a:xfrm>
            <a:off x="4730750" y="4703763"/>
            <a:ext cx="3865563" cy="449262"/>
          </a:xfrm>
          <a:prstGeom prst="callout2">
            <a:avLst>
              <a:gd name="adj1" fmla="val 25440"/>
              <a:gd name="adj2" fmla="val -1972"/>
              <a:gd name="adj3" fmla="val 25440"/>
              <a:gd name="adj4" fmla="val -13551"/>
              <a:gd name="adj5" fmla="val 107773"/>
              <a:gd name="adj6" fmla="val -2550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pl-PL" b="1" dirty="0" smtClean="0">
                <a:solidFill>
                  <a:schemeClr val="hlink"/>
                </a:solidFill>
                <a:cs typeface="Arial" charset="0"/>
              </a:rPr>
              <a:t>Możliwość wstąpienia do </a:t>
            </a:r>
            <a:r>
              <a:rPr lang="pl-PL" b="1" dirty="0" err="1" smtClean="0">
                <a:solidFill>
                  <a:schemeClr val="hlink"/>
                </a:solidFill>
                <a:cs typeface="Arial" charset="0"/>
              </a:rPr>
              <a:t>KNZPwB</a:t>
            </a:r>
            <a:r>
              <a:rPr lang="pl-PL" b="1" dirty="0" smtClean="0">
                <a:solidFill>
                  <a:schemeClr val="hlink"/>
                </a:solidFill>
                <a:cs typeface="Arial" charset="0"/>
              </a:rPr>
              <a:t> oraz KNIMB</a:t>
            </a:r>
            <a:endParaRPr lang="en-US" b="1" dirty="0">
              <a:solidFill>
                <a:schemeClr val="hlink"/>
              </a:solidFill>
              <a:cs typeface="Arial" charset="0"/>
            </a:endParaRPr>
          </a:p>
        </p:txBody>
      </p:sp>
      <p:sp>
        <p:nvSpPr>
          <p:cNvPr id="302106" name="AutoShape 26"/>
          <p:cNvSpPr>
            <a:spLocks/>
          </p:cNvSpPr>
          <p:nvPr/>
        </p:nvSpPr>
        <p:spPr bwMode="blackWhite">
          <a:xfrm>
            <a:off x="4730750" y="4059238"/>
            <a:ext cx="3879850" cy="482600"/>
          </a:xfrm>
          <a:prstGeom prst="callout2">
            <a:avLst>
              <a:gd name="adj1" fmla="val 23685"/>
              <a:gd name="adj2" fmla="val -1963"/>
              <a:gd name="adj3" fmla="val 23685"/>
              <a:gd name="adj4" fmla="val -13218"/>
              <a:gd name="adj5" fmla="val 157894"/>
              <a:gd name="adj6" fmla="val -2475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r>
              <a:rPr lang="pl-PL" b="1" dirty="0" smtClean="0">
                <a:solidFill>
                  <a:schemeClr val="accent1"/>
                </a:solidFill>
                <a:cs typeface="Arial" charset="0"/>
              </a:rPr>
              <a:t>Możliwość udziału w ciekawych szkoleniach i warsztatach</a:t>
            </a:r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302107" name="AutoShape 27"/>
          <p:cNvSpPr>
            <a:spLocks noChangeArrowheads="1"/>
          </p:cNvSpPr>
          <p:nvPr/>
        </p:nvSpPr>
        <p:spPr bwMode="ltGray">
          <a:xfrm rot="-544120">
            <a:off x="581025" y="3536950"/>
            <a:ext cx="393700" cy="1920875"/>
          </a:xfrm>
          <a:prstGeom prst="upArrow">
            <a:avLst>
              <a:gd name="adj1" fmla="val 50194"/>
              <a:gd name="adj2" fmla="val 74947"/>
            </a:avLst>
          </a:prstGeom>
          <a:gradFill rotWithShape="1"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pic>
        <p:nvPicPr>
          <p:cNvPr id="302109" name="Picture 29" descr="num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1371600"/>
            <a:ext cx="2447925" cy="2759075"/>
          </a:xfrm>
          <a:prstGeom prst="rect">
            <a:avLst/>
          </a:prstGeom>
          <a:noFill/>
        </p:spPr>
      </p:pic>
      <p:sp>
        <p:nvSpPr>
          <p:cNvPr id="32" name="Rectangle 3"/>
          <p:cNvSpPr txBox="1">
            <a:spLocks noChangeArrowheads="1"/>
          </p:cNvSpPr>
          <p:nvPr/>
        </p:nvSpPr>
        <p:spPr bwMode="gray">
          <a:xfrm>
            <a:off x="1835696" y="6021288"/>
            <a:ext cx="1277144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IPB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27152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420888"/>
            <a:ext cx="7239000" cy="563562"/>
          </a:xfrm>
        </p:spPr>
        <p:txBody>
          <a:bodyPr/>
          <a:lstStyle/>
          <a:p>
            <a:pPr algn="ctr"/>
            <a:r>
              <a:rPr lang="pl-PL" sz="4000" dirty="0" smtClean="0"/>
              <a:t>Aktualna sytuacja na rynku budowlanym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29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74818"/>
              </p:ext>
            </p:extLst>
          </p:nvPr>
        </p:nvGraphicFramePr>
        <p:xfrm>
          <a:off x="323528" y="2060848"/>
          <a:ext cx="8568952" cy="31546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600400"/>
                <a:gridCol w="1440160"/>
                <a:gridCol w="1728192"/>
                <a:gridCol w="18002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Stanowisko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Minimum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Maksimum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Mediana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Dyrektor ds. technicznych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18000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22000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Inspektor nadzoru inwestorskiego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Inżynier budowy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3500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7500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5500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Kierownik budowy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10000/14000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Kierownik robót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8000/10000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Kierownik kontraktu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Zastępca kierownika kontraktu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8500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Kosztorysant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15000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Specjalista ds. ofertowania (b. kub.)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5000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Specjalista ds. ofertowania (b. drog.)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12000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Specjalista ds. roszczeń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22000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Specjalista w laboratorium drogowym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3500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Projektant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14000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9000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Asystent projektanta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2500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7000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4000</a:t>
                      </a:r>
                      <a:endParaRPr lang="pl-PL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47444"/>
            <a:ext cx="2304256" cy="86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3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276872"/>
            <a:ext cx="8676456" cy="1219200"/>
          </a:xfrm>
        </p:spPr>
        <p:txBody>
          <a:bodyPr/>
          <a:lstStyle/>
          <a:p>
            <a:r>
              <a:rPr lang="pl-PL" sz="6000" dirty="0" smtClean="0"/>
              <a:t>Dziękujemy za uwagę</a:t>
            </a:r>
            <a:endParaRPr lang="en-US" sz="6000" dirty="0"/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877272"/>
            <a:ext cx="138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4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IPB – co się kryje za skrótem?</a:t>
            </a:r>
            <a:endParaRPr 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37716"/>
            <a:ext cx="7776864" cy="4955580"/>
          </a:xfrm>
        </p:spPr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Inżynieria Produkcji Budowlanej</a:t>
            </a:r>
            <a:br>
              <a:rPr lang="pl-PL" b="0" dirty="0" smtClean="0">
                <a:solidFill>
                  <a:srgbClr val="000000"/>
                </a:solidFill>
              </a:rPr>
            </a:br>
            <a:r>
              <a:rPr lang="pl-PL" b="0" dirty="0" smtClean="0">
                <a:solidFill>
                  <a:srgbClr val="000000"/>
                </a:solidFill>
              </a:rPr>
              <a:t>ZIMB + </a:t>
            </a:r>
            <a:r>
              <a:rPr lang="pl-PL" b="0" dirty="0" err="1" smtClean="0">
                <a:solidFill>
                  <a:srgbClr val="000000"/>
                </a:solidFill>
              </a:rPr>
              <a:t>ZIPiZB</a:t>
            </a:r>
            <a:endParaRPr lang="pl-PL" b="0" dirty="0" smtClean="0">
              <a:solidFill>
                <a:srgbClr val="000000"/>
              </a:solidFill>
            </a:endParaRPr>
          </a:p>
          <a:p>
            <a:r>
              <a:rPr lang="pl-PL" b="0" dirty="0">
                <a:solidFill>
                  <a:srgbClr val="000000"/>
                </a:solidFill>
              </a:rPr>
              <a:t>Specjalność </a:t>
            </a:r>
            <a:r>
              <a:rPr lang="pl-PL" b="0" dirty="0" smtClean="0">
                <a:solidFill>
                  <a:srgbClr val="000000"/>
                </a:solidFill>
              </a:rPr>
              <a:t>jest związana i </a:t>
            </a:r>
            <a:r>
              <a:rPr lang="pl-PL" b="0" dirty="0">
                <a:solidFill>
                  <a:srgbClr val="000000"/>
                </a:solidFill>
              </a:rPr>
              <a:t>nastawiona przede wszystkim na szeroko pojęte wykonawstwo w budownictwie</a:t>
            </a:r>
            <a:r>
              <a:rPr lang="pl-PL" b="0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pl-PL" dirty="0" smtClean="0">
                <a:solidFill>
                  <a:srgbClr val="000000"/>
                </a:solidFill>
              </a:rPr>
              <a:t>Pracę na budowie</a:t>
            </a:r>
          </a:p>
          <a:p>
            <a:pPr lvl="1"/>
            <a:r>
              <a:rPr lang="pl-PL" b="0" dirty="0" smtClean="0">
                <a:solidFill>
                  <a:srgbClr val="000000"/>
                </a:solidFill>
              </a:rPr>
              <a:t>Pracę w zakładzie prefabrykacji</a:t>
            </a:r>
          </a:p>
          <a:p>
            <a:pPr lvl="1"/>
            <a:r>
              <a:rPr lang="pl-PL" dirty="0" smtClean="0">
                <a:solidFill>
                  <a:srgbClr val="000000"/>
                </a:solidFill>
              </a:rPr>
              <a:t>Pracę w laboratorium</a:t>
            </a:r>
          </a:p>
          <a:p>
            <a:pPr lvl="1"/>
            <a:r>
              <a:rPr lang="pl-PL" b="0" dirty="0" smtClean="0">
                <a:solidFill>
                  <a:srgbClr val="000000"/>
                </a:solidFill>
              </a:rPr>
              <a:t>Pracę w zarządzaniu nieruchomościami</a:t>
            </a:r>
          </a:p>
          <a:p>
            <a:pPr lvl="1"/>
            <a:r>
              <a:rPr lang="pl-PL" dirty="0" smtClean="0">
                <a:solidFill>
                  <a:srgbClr val="000000"/>
                </a:solidFill>
              </a:rPr>
              <a:t>nie wyklucza pracy w biurze projektowym</a:t>
            </a:r>
            <a:endParaRPr lang="pl-PL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Zakład Inżynierii Materiałów </a:t>
            </a:r>
            <a:r>
              <a:rPr lang="pl-PL" dirty="0" smtClean="0"/>
              <a:t>Budowlanych</a:t>
            </a:r>
            <a:endParaRPr lang="en-US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37716"/>
            <a:ext cx="7776864" cy="3227388"/>
          </a:xfrm>
        </p:spPr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Inżynieria Produkcji Budowlanej</a:t>
            </a:r>
          </a:p>
          <a:p>
            <a:r>
              <a:rPr lang="pl-PL" b="0" dirty="0">
                <a:solidFill>
                  <a:srgbClr val="000000"/>
                </a:solidFill>
              </a:rPr>
              <a:t>Specjalność </a:t>
            </a:r>
            <a:r>
              <a:rPr lang="pl-PL" b="0" dirty="0" smtClean="0">
                <a:solidFill>
                  <a:srgbClr val="000000"/>
                </a:solidFill>
              </a:rPr>
              <a:t>jest związana i </a:t>
            </a:r>
            <a:r>
              <a:rPr lang="pl-PL" b="0" dirty="0">
                <a:solidFill>
                  <a:srgbClr val="000000"/>
                </a:solidFill>
              </a:rPr>
              <a:t>nastawiona przede wszystkim na szeroko pojęte wykonawstwo w budownictwie</a:t>
            </a:r>
            <a:r>
              <a:rPr lang="pl-PL" b="0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pl-PL" dirty="0" smtClean="0">
                <a:solidFill>
                  <a:srgbClr val="000000"/>
                </a:solidFill>
              </a:rPr>
              <a:t>Pracę na budowie</a:t>
            </a:r>
          </a:p>
          <a:p>
            <a:pPr lvl="1"/>
            <a:r>
              <a:rPr lang="pl-PL" b="0" dirty="0" smtClean="0">
                <a:solidFill>
                  <a:srgbClr val="000000"/>
                </a:solidFill>
              </a:rPr>
              <a:t>Pracę w zakładzie prefabrykacji</a:t>
            </a:r>
          </a:p>
          <a:p>
            <a:pPr lvl="1"/>
            <a:r>
              <a:rPr lang="pl-PL" dirty="0" smtClean="0">
                <a:solidFill>
                  <a:srgbClr val="000000"/>
                </a:solidFill>
              </a:rPr>
              <a:t>Pracę w laboratorium</a:t>
            </a:r>
          </a:p>
          <a:p>
            <a:pPr lvl="1"/>
            <a:r>
              <a:rPr lang="pl-PL" b="0" dirty="0" smtClean="0">
                <a:solidFill>
                  <a:srgbClr val="000000"/>
                </a:solidFill>
              </a:rPr>
              <a:t>Pracę w zarządzaniu nieruchomościami</a:t>
            </a:r>
          </a:p>
          <a:p>
            <a:pPr marL="447675" lvl="1" indent="9525">
              <a:buNone/>
            </a:pPr>
            <a:endParaRPr lang="pl-PL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447675" lvl="1" indent="9525"/>
            <a:endParaRPr lang="en-US" sz="2000" dirty="0"/>
          </a:p>
        </p:txBody>
      </p:sp>
      <p:sp>
        <p:nvSpPr>
          <p:cNvPr id="4" name="Prostokąt 3"/>
          <p:cNvSpPr/>
          <p:nvPr/>
        </p:nvSpPr>
        <p:spPr>
          <a:xfrm>
            <a:off x="-32" y="1142984"/>
            <a:ext cx="9144032" cy="5715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pl-PL" sz="1600" dirty="0">
                <a:solidFill>
                  <a:srgbClr val="FFC000"/>
                </a:solidFill>
              </a:rPr>
              <a:t>Dr hab. inż</a:t>
            </a:r>
            <a:r>
              <a:rPr lang="pl-PL" sz="1600" dirty="0" smtClean="0">
                <a:solidFill>
                  <a:srgbClr val="FFC000"/>
                </a:solidFill>
              </a:rPr>
              <a:t>. </a:t>
            </a:r>
            <a:r>
              <a:rPr lang="pl-PL" sz="1600" dirty="0">
                <a:solidFill>
                  <a:srgbClr val="FFC000"/>
                </a:solidFill>
              </a:rPr>
              <a:t>Paweł Łukowski, prof. PW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600" dirty="0" smtClean="0"/>
              <a:t>Prof. dr </a:t>
            </a:r>
            <a:r>
              <a:rPr lang="pl-PL" sz="1600" dirty="0"/>
              <a:t>hab. inż. Andrzej </a:t>
            </a:r>
            <a:r>
              <a:rPr lang="pl-PL" sz="1600" dirty="0" smtClean="0"/>
              <a:t>Garbacz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600" dirty="0" smtClean="0"/>
              <a:t>Dr hab. inż. Piotr Woyciechowski, prof. PW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600" dirty="0" smtClean="0"/>
              <a:t>Doc. </a:t>
            </a:r>
            <a:r>
              <a:rPr lang="pl-PL" sz="1600" dirty="0" smtClean="0"/>
              <a:t>dr </a:t>
            </a:r>
            <a:r>
              <a:rPr lang="pl-PL" sz="1600" dirty="0" smtClean="0"/>
              <a:t>Bogumiła Chmielewska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600" dirty="0" smtClean="0"/>
              <a:t>Dr </a:t>
            </a:r>
            <a:r>
              <a:rPr lang="pl-PL" sz="1600" dirty="0"/>
              <a:t>inż. Wioletta Jackiewicz-Rek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600" dirty="0"/>
              <a:t>Dr inż. Joanna Sokołowska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600" dirty="0"/>
              <a:t>Dr inż. Justyna Kuziak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600" dirty="0" smtClean="0"/>
              <a:t>Dr </a:t>
            </a:r>
            <a:r>
              <a:rPr lang="pl-PL" sz="1600" dirty="0"/>
              <a:t>inż. Grzegorz Adamczewski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600" dirty="0"/>
              <a:t>Dr inż. Tomasz Piotrowski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600" dirty="0" smtClean="0"/>
              <a:t>Mgr </a:t>
            </a:r>
            <a:r>
              <a:rPr lang="pl-PL" sz="1600" dirty="0"/>
              <a:t>inż. Wojciech </a:t>
            </a:r>
            <a:r>
              <a:rPr lang="pl-PL" sz="1600" dirty="0" err="1" smtClean="0"/>
              <a:t>Chojczak</a:t>
            </a:r>
            <a:endParaRPr lang="pl-PL" sz="1600" dirty="0" smtClean="0"/>
          </a:p>
          <a:p>
            <a:pPr algn="ctr">
              <a:lnSpc>
                <a:spcPct val="150000"/>
              </a:lnSpc>
              <a:defRPr/>
            </a:pPr>
            <a:r>
              <a:rPr lang="pl-PL" sz="1600" dirty="0" smtClean="0"/>
              <a:t>Mgr inż. Beata Jaworska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600" dirty="0" smtClean="0"/>
              <a:t>Mgr inż. Maja </a:t>
            </a:r>
            <a:r>
              <a:rPr lang="pl-PL" sz="1600" dirty="0" err="1" smtClean="0"/>
              <a:t>Kępniak</a:t>
            </a:r>
            <a:endParaRPr lang="pl-PL" sz="1600" dirty="0" smtClean="0"/>
          </a:p>
          <a:p>
            <a:pPr algn="ctr">
              <a:lnSpc>
                <a:spcPct val="150000"/>
              </a:lnSpc>
              <a:defRPr/>
            </a:pPr>
            <a:r>
              <a:rPr lang="pl-PL" sz="1600" dirty="0" smtClean="0"/>
              <a:t>Mgr inż. Kamil </a:t>
            </a:r>
            <a:r>
              <a:rPr lang="pl-PL" sz="1600" dirty="0" err="1" smtClean="0"/>
              <a:t>Załęgowski</a:t>
            </a:r>
            <a:endParaRPr lang="pl-PL" sz="1600" dirty="0" smtClean="0"/>
          </a:p>
          <a:p>
            <a:pPr algn="ctr">
              <a:lnSpc>
                <a:spcPct val="150000"/>
              </a:lnSpc>
              <a:defRPr/>
            </a:pPr>
            <a:r>
              <a:rPr lang="pl-PL" sz="1600" dirty="0" smtClean="0"/>
              <a:t>Mgr inż. Karol Chilmon</a:t>
            </a:r>
          </a:p>
          <a:p>
            <a:pPr algn="ctr">
              <a:lnSpc>
                <a:spcPct val="150000"/>
              </a:lnSpc>
              <a:defRPr/>
            </a:pPr>
            <a:r>
              <a:rPr lang="pl-PL" sz="1600" dirty="0" smtClean="0"/>
              <a:t>Mgr inż. Piotr </a:t>
            </a:r>
            <a:r>
              <a:rPr lang="pl-PL" sz="1600" dirty="0" err="1" smtClean="0"/>
              <a:t>Prochoń</a:t>
            </a:r>
            <a:endParaRPr lang="pl-PL" sz="1600" dirty="0"/>
          </a:p>
          <a:p>
            <a:pPr algn="ctr">
              <a:lnSpc>
                <a:spcPct val="150000"/>
              </a:lnSpc>
              <a:defRPr/>
            </a:pP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3284984"/>
            <a:ext cx="7239000" cy="563562"/>
          </a:xfrm>
        </p:spPr>
        <p:txBody>
          <a:bodyPr/>
          <a:lstStyle/>
          <a:p>
            <a:pPr algn="ctr"/>
            <a:r>
              <a:rPr lang="pl-PL" sz="4000" dirty="0" smtClean="0"/>
              <a:t>Krótka charakterystyka przedmiotów</a:t>
            </a:r>
            <a:br>
              <a:rPr lang="pl-PL" sz="4000" dirty="0" smtClean="0"/>
            </a:br>
            <a:r>
              <a:rPr lang="pl-PL" sz="4000" dirty="0" smtClean="0"/>
              <a:t>+ praca dyplomowa </a:t>
            </a:r>
            <a:r>
              <a:rPr lang="pl-PL" sz="4000" dirty="0" smtClean="0"/>
              <a:t>inżynierska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4909"/>
            <a:ext cx="91535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2"/>
          <p:cNvGrpSpPr>
            <a:grpSpLocks/>
          </p:cNvGrpSpPr>
          <p:nvPr/>
        </p:nvGrpSpPr>
        <p:grpSpPr bwMode="auto">
          <a:xfrm>
            <a:off x="0" y="0"/>
            <a:ext cx="9145588" cy="928688"/>
            <a:chOff x="0" y="152400"/>
            <a:chExt cx="9145588" cy="928688"/>
          </a:xfrm>
        </p:grpSpPr>
        <p:sp>
          <p:nvSpPr>
            <p:cNvPr id="7172" name="Rectangle 1"/>
            <p:cNvSpPr>
              <a:spLocks noChangeArrowheads="1"/>
            </p:cNvSpPr>
            <p:nvPr/>
          </p:nvSpPr>
          <p:spPr bwMode="auto">
            <a:xfrm>
              <a:off x="8305800" y="152400"/>
              <a:ext cx="839788" cy="9286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9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pl-PL"/>
            </a:p>
          </p:txBody>
        </p:sp>
        <p:sp>
          <p:nvSpPr>
            <p:cNvPr id="7173" name="Rectangle 2"/>
            <p:cNvSpPr>
              <a:spLocks noChangeArrowheads="1"/>
            </p:cNvSpPr>
            <p:nvPr/>
          </p:nvSpPr>
          <p:spPr bwMode="auto">
            <a:xfrm>
              <a:off x="0" y="152400"/>
              <a:ext cx="903288" cy="9286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9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pl-PL"/>
            </a:p>
          </p:txBody>
        </p:sp>
        <p:pic>
          <p:nvPicPr>
            <p:cNvPr id="717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63" y="179388"/>
              <a:ext cx="857250" cy="857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900113" y="152400"/>
              <a:ext cx="7405687" cy="928688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50000">
                  <a:srgbClr val="00CC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b"/>
            <a:lstStyle>
              <a:defPPr>
                <a:defRPr lang="en-GB"/>
              </a:defPPr>
              <a:lvl1pPr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pl-PL" sz="1600" dirty="0" smtClean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Zakład </a:t>
              </a:r>
              <a:r>
                <a:rPr lang="pl-PL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Inżynierii Materiałów Budowlanych</a:t>
              </a:r>
              <a:r>
                <a:rPr lang="en-US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/>
              </a:r>
              <a:br>
                <a:rPr lang="en-US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</a:br>
              <a:r>
                <a:rPr lang="pl-PL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Wydział Inżynierii Lądowej</a:t>
              </a:r>
              <a:r>
                <a:rPr lang="en-US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/>
              </a:r>
              <a:br>
                <a:rPr lang="en-US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</a:br>
              <a:r>
                <a:rPr lang="pl-PL" sz="1600" dirty="0" smtClean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Politechniki </a:t>
              </a:r>
              <a:r>
                <a:rPr lang="pl-PL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Warszawskiej</a:t>
              </a:r>
              <a:endParaRPr lang="pl-PL" sz="1600" dirty="0">
                <a:solidFill>
                  <a:srgbClr val="006600"/>
                </a:solidFill>
                <a:latin typeface="Times New Roman" pitchFamily="16" charset="0"/>
                <a:ea typeface="+mn-ea"/>
                <a:cs typeface="Arial Unicode MS" charset="0"/>
              </a:endParaRPr>
            </a:p>
            <a:p>
              <a:pPr algn="ctr" eaLnBrk="1" hangingPunct="1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US" sz="400" dirty="0">
                <a:solidFill>
                  <a:srgbClr val="006600"/>
                </a:solidFill>
                <a:latin typeface="+mn-lt"/>
                <a:ea typeface="+mn-ea"/>
                <a:cs typeface="Arial Unicode MS" charset="0"/>
              </a:endParaRPr>
            </a:p>
          </p:txBody>
        </p:sp>
        <p:pic>
          <p:nvPicPr>
            <p:cNvPr id="7176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07375" y="179388"/>
              <a:ext cx="863600" cy="9001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1343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a 2"/>
          <p:cNvGrpSpPr>
            <a:grpSpLocks/>
          </p:cNvGrpSpPr>
          <p:nvPr/>
        </p:nvGrpSpPr>
        <p:grpSpPr bwMode="auto">
          <a:xfrm>
            <a:off x="-1588" y="0"/>
            <a:ext cx="9145588" cy="928688"/>
            <a:chOff x="0" y="152400"/>
            <a:chExt cx="9145588" cy="928688"/>
          </a:xfrm>
        </p:grpSpPr>
        <p:sp>
          <p:nvSpPr>
            <p:cNvPr id="8196" name="Rectangle 1"/>
            <p:cNvSpPr>
              <a:spLocks noChangeArrowheads="1"/>
            </p:cNvSpPr>
            <p:nvPr/>
          </p:nvSpPr>
          <p:spPr bwMode="auto">
            <a:xfrm>
              <a:off x="8305800" y="152400"/>
              <a:ext cx="839788" cy="9286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9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pl-PL"/>
            </a:p>
          </p:txBody>
        </p:sp>
        <p:sp>
          <p:nvSpPr>
            <p:cNvPr id="8197" name="Rectangle 2"/>
            <p:cNvSpPr>
              <a:spLocks noChangeArrowheads="1"/>
            </p:cNvSpPr>
            <p:nvPr/>
          </p:nvSpPr>
          <p:spPr bwMode="auto">
            <a:xfrm>
              <a:off x="0" y="152400"/>
              <a:ext cx="903288" cy="9286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lnSpc>
                  <a:spcPct val="9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pl-PL"/>
            </a:p>
          </p:txBody>
        </p:sp>
        <p:pic>
          <p:nvPicPr>
            <p:cNvPr id="819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3" y="179388"/>
              <a:ext cx="857250" cy="8572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900113" y="152400"/>
              <a:ext cx="7405688" cy="928688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50000">
                  <a:srgbClr val="00CC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b"/>
            <a:lstStyle>
              <a:defPPr>
                <a:defRPr lang="en-GB"/>
              </a:defPPr>
              <a:lvl1pPr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4572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9144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3716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1828800" algn="l" defTabSz="449263" rtl="0" fontAlgn="base">
                <a:lnSpc>
                  <a:spcPct val="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pitchFamily="34" charset="0"/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pl-PL" sz="1600" dirty="0" smtClean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Zakład </a:t>
              </a:r>
              <a:r>
                <a:rPr lang="pl-PL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Inżynierii Materiałów Budowlanych</a:t>
              </a:r>
              <a:r>
                <a:rPr lang="en-US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/>
              </a:r>
              <a:br>
                <a:rPr lang="en-US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</a:br>
              <a:r>
                <a:rPr lang="pl-PL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Wydział Inżynierii Lądowej</a:t>
              </a:r>
              <a:r>
                <a:rPr lang="en-US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/>
              </a:r>
              <a:br>
                <a:rPr lang="en-US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</a:br>
              <a:r>
                <a:rPr lang="pl-PL" sz="1600" dirty="0">
                  <a:solidFill>
                    <a:srgbClr val="006600"/>
                  </a:solidFill>
                  <a:latin typeface="+mn-lt"/>
                  <a:ea typeface="+mn-ea"/>
                  <a:cs typeface="Arial Unicode MS" charset="0"/>
                </a:rPr>
                <a:t>Politechniki Warszawskiej</a:t>
              </a:r>
              <a:endParaRPr lang="pl-PL" sz="1600" dirty="0">
                <a:solidFill>
                  <a:srgbClr val="006600"/>
                </a:solidFill>
                <a:latin typeface="Times New Roman" pitchFamily="16" charset="0"/>
                <a:ea typeface="+mn-ea"/>
                <a:cs typeface="Arial Unicode MS" charset="0"/>
              </a:endParaRPr>
            </a:p>
            <a:p>
              <a:pPr algn="ctr" eaLnBrk="1" hangingPunct="1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en-US" sz="400" dirty="0">
                <a:solidFill>
                  <a:srgbClr val="006600"/>
                </a:solidFill>
                <a:latin typeface="+mn-lt"/>
                <a:ea typeface="+mn-ea"/>
                <a:cs typeface="Arial Unicode MS" charset="0"/>
              </a:endParaRPr>
            </a:p>
          </p:txBody>
        </p:sp>
        <p:pic>
          <p:nvPicPr>
            <p:cNvPr id="820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7375" y="179388"/>
              <a:ext cx="863600" cy="9001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4" y="188640"/>
            <a:ext cx="6838095" cy="7904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3" y="1052736"/>
            <a:ext cx="6838095" cy="12273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3" y="2420888"/>
            <a:ext cx="6906178" cy="316835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 bwMode="auto">
          <a:xfrm>
            <a:off x="1835696" y="4509120"/>
            <a:ext cx="5832648" cy="100811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2690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Zakład Inżynierii Materiałów Budowlanych</a:t>
            </a:r>
            <a:endParaRPr lang="en-US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908720"/>
            <a:ext cx="8382000" cy="5105400"/>
          </a:xfrm>
        </p:spPr>
        <p:txBody>
          <a:bodyPr/>
          <a:lstStyle/>
          <a:p>
            <a:r>
              <a:rPr lang="en-US" sz="1900" dirty="0" smtClean="0"/>
              <a:t>Dr hab. </a:t>
            </a:r>
            <a:r>
              <a:rPr lang="en-US" sz="1900" dirty="0" err="1" smtClean="0"/>
              <a:t>inż</a:t>
            </a:r>
            <a:r>
              <a:rPr lang="en-US" sz="1900" dirty="0" smtClean="0"/>
              <a:t>. Paweł Łukowski, </a:t>
            </a:r>
            <a:r>
              <a:rPr lang="en-US" sz="1900" dirty="0" err="1" smtClean="0"/>
              <a:t>prof</a:t>
            </a:r>
            <a:r>
              <a:rPr lang="en-US" sz="1900" dirty="0" smtClean="0"/>
              <a:t>. PW </a:t>
            </a:r>
            <a:r>
              <a:rPr lang="en-US" sz="1900" dirty="0" smtClean="0">
                <a:solidFill>
                  <a:srgbClr val="FF0000"/>
                </a:solidFill>
              </a:rPr>
              <a:t>(</a:t>
            </a:r>
            <a:r>
              <a:rPr lang="pl-PL" sz="1900" dirty="0" smtClean="0">
                <a:solidFill>
                  <a:srgbClr val="FF0000"/>
                </a:solidFill>
              </a:rPr>
              <a:t>d</a:t>
            </a:r>
            <a:r>
              <a:rPr lang="en-US" sz="1900" dirty="0" err="1" smtClean="0">
                <a:solidFill>
                  <a:srgbClr val="FF0000"/>
                </a:solidFill>
              </a:rPr>
              <a:t>omieszki</a:t>
            </a:r>
            <a:r>
              <a:rPr lang="pl-PL" sz="1900" dirty="0" smtClean="0">
                <a:solidFill>
                  <a:srgbClr val="FF0000"/>
                </a:solidFill>
              </a:rPr>
              <a:t> </a:t>
            </a:r>
            <a:r>
              <a:rPr lang="pl-PL" sz="1900" dirty="0" smtClean="0">
                <a:solidFill>
                  <a:srgbClr val="FF0000"/>
                </a:solidFill>
              </a:rPr>
              <a:t>do betonu</a:t>
            </a:r>
            <a:r>
              <a:rPr lang="en-US" sz="1900" dirty="0" smtClean="0">
                <a:solidFill>
                  <a:srgbClr val="FF0000"/>
                </a:solidFill>
              </a:rPr>
              <a:t>)</a:t>
            </a:r>
            <a:endParaRPr lang="pl-PL" sz="1900" dirty="0" smtClean="0">
              <a:solidFill>
                <a:srgbClr val="FF0000"/>
              </a:solidFill>
            </a:endParaRPr>
          </a:p>
          <a:p>
            <a:r>
              <a:rPr lang="pl-PL" sz="1900" dirty="0" smtClean="0"/>
              <a:t>Prof. d</a:t>
            </a:r>
            <a:r>
              <a:rPr lang="en-US" sz="1900" dirty="0" smtClean="0"/>
              <a:t>r hab. </a:t>
            </a:r>
            <a:r>
              <a:rPr lang="en-US" sz="1900" dirty="0" err="1" smtClean="0"/>
              <a:t>inż</a:t>
            </a:r>
            <a:r>
              <a:rPr lang="en-US" sz="1900" dirty="0" smtClean="0"/>
              <a:t>. Andrzej Garbacz, </a:t>
            </a:r>
            <a:r>
              <a:rPr lang="en-US" sz="1900" dirty="0" err="1" smtClean="0"/>
              <a:t>prof</a:t>
            </a:r>
            <a:r>
              <a:rPr lang="en-US" sz="1900" dirty="0" smtClean="0"/>
              <a:t>. PW </a:t>
            </a:r>
            <a:r>
              <a:rPr lang="en-US" sz="1900" dirty="0" smtClean="0">
                <a:solidFill>
                  <a:srgbClr val="FF0000"/>
                </a:solidFill>
              </a:rPr>
              <a:t>(</a:t>
            </a:r>
            <a:r>
              <a:rPr lang="pl-PL" sz="1900" dirty="0" smtClean="0">
                <a:solidFill>
                  <a:srgbClr val="FF0000"/>
                </a:solidFill>
              </a:rPr>
              <a:t>diagnostyka, NDT – ultradźwięki, impact-echo</a:t>
            </a:r>
            <a:r>
              <a:rPr lang="en-US" sz="1900" dirty="0" smtClean="0">
                <a:solidFill>
                  <a:srgbClr val="FF0000"/>
                </a:solidFill>
              </a:rPr>
              <a:t>)</a:t>
            </a:r>
            <a:endParaRPr lang="pl-PL" sz="1900" dirty="0">
              <a:solidFill>
                <a:srgbClr val="FF0000"/>
              </a:solidFill>
            </a:endParaRPr>
          </a:p>
          <a:p>
            <a:r>
              <a:rPr lang="en-US" sz="1900" dirty="0" err="1" smtClean="0"/>
              <a:t>Dr</a:t>
            </a:r>
            <a:r>
              <a:rPr lang="en-US" sz="1900" dirty="0" smtClean="0"/>
              <a:t> </a:t>
            </a:r>
            <a:r>
              <a:rPr lang="en-US" sz="1900" dirty="0" err="1"/>
              <a:t>inż</a:t>
            </a:r>
            <a:r>
              <a:rPr lang="en-US" sz="1900" dirty="0"/>
              <a:t>. Piotr </a:t>
            </a:r>
            <a:r>
              <a:rPr lang="en-US" sz="1900" dirty="0" err="1" smtClean="0"/>
              <a:t>Woyciechowski</a:t>
            </a:r>
            <a:r>
              <a:rPr lang="pl-PL" sz="1900" dirty="0" smtClean="0"/>
              <a:t>, prof. PW</a:t>
            </a:r>
            <a:r>
              <a:rPr lang="en-US" sz="1900" dirty="0" smtClean="0"/>
              <a:t> </a:t>
            </a:r>
            <a:r>
              <a:rPr lang="en-US" sz="1900" dirty="0" smtClean="0">
                <a:solidFill>
                  <a:srgbClr val="FF0000"/>
                </a:solidFill>
              </a:rPr>
              <a:t>(</a:t>
            </a:r>
            <a:r>
              <a:rPr lang="pl-PL" sz="1900" dirty="0" smtClean="0">
                <a:solidFill>
                  <a:srgbClr val="FF0000"/>
                </a:solidFill>
              </a:rPr>
              <a:t>t</a:t>
            </a:r>
            <a:r>
              <a:rPr lang="en-US" sz="1900" dirty="0" err="1" smtClean="0">
                <a:solidFill>
                  <a:srgbClr val="FF0000"/>
                </a:solidFill>
              </a:rPr>
              <a:t>rwałość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err="1" smtClean="0">
                <a:solidFill>
                  <a:srgbClr val="FF0000"/>
                </a:solidFill>
              </a:rPr>
              <a:t>betonu</a:t>
            </a:r>
            <a:r>
              <a:rPr lang="pl-PL" sz="1900" dirty="0" smtClean="0">
                <a:solidFill>
                  <a:srgbClr val="FF0000"/>
                </a:solidFill>
              </a:rPr>
              <a:t>, karbonatyzacja, chemoodporność</a:t>
            </a:r>
            <a:r>
              <a:rPr lang="en-US" sz="1900" dirty="0" smtClean="0">
                <a:solidFill>
                  <a:srgbClr val="FF0000"/>
                </a:solidFill>
              </a:rPr>
              <a:t>)</a:t>
            </a:r>
            <a:endParaRPr lang="pl-PL" sz="1900" dirty="0" smtClean="0">
              <a:solidFill>
                <a:srgbClr val="FF0000"/>
              </a:solidFill>
            </a:endParaRPr>
          </a:p>
          <a:p>
            <a:r>
              <a:rPr lang="pl-PL" sz="1900" dirty="0" smtClean="0"/>
              <a:t>Doc. Dr Bogumiła Chmielewska </a:t>
            </a:r>
            <a:r>
              <a:rPr lang="pl-PL" sz="1900" dirty="0" smtClean="0">
                <a:solidFill>
                  <a:srgbClr val="FF0000"/>
                </a:solidFill>
              </a:rPr>
              <a:t>(posadzki przemysłowe)</a:t>
            </a:r>
          </a:p>
          <a:p>
            <a:r>
              <a:rPr lang="en-US" sz="1900" dirty="0" smtClean="0"/>
              <a:t>Dr </a:t>
            </a:r>
            <a:r>
              <a:rPr lang="en-US" sz="1900" dirty="0" err="1" smtClean="0"/>
              <a:t>inż</a:t>
            </a:r>
            <a:r>
              <a:rPr lang="en-US" sz="1900" dirty="0" smtClean="0"/>
              <a:t>. Wioletta </a:t>
            </a:r>
            <a:r>
              <a:rPr lang="en-US" sz="1900" dirty="0" err="1" smtClean="0"/>
              <a:t>Jackiewicz-Rek</a:t>
            </a:r>
            <a:r>
              <a:rPr lang="en-US" sz="1900" dirty="0" smtClean="0"/>
              <a:t> </a:t>
            </a:r>
            <a:r>
              <a:rPr lang="en-US" sz="1900" dirty="0" smtClean="0">
                <a:solidFill>
                  <a:srgbClr val="FF0000"/>
                </a:solidFill>
              </a:rPr>
              <a:t>(</a:t>
            </a:r>
            <a:r>
              <a:rPr lang="pl-PL" sz="1900" dirty="0" smtClean="0">
                <a:solidFill>
                  <a:srgbClr val="FF0000"/>
                </a:solidFill>
              </a:rPr>
              <a:t>b</a:t>
            </a:r>
            <a:r>
              <a:rPr lang="en-US" sz="1900" dirty="0" err="1" smtClean="0">
                <a:solidFill>
                  <a:srgbClr val="FF0000"/>
                </a:solidFill>
              </a:rPr>
              <a:t>eton</a:t>
            </a:r>
            <a:r>
              <a:rPr lang="pl-PL" sz="1900" dirty="0" smtClean="0">
                <a:solidFill>
                  <a:srgbClr val="FF0000"/>
                </a:solidFill>
              </a:rPr>
              <a:t>y specjalne, </a:t>
            </a:r>
            <a:r>
              <a:rPr lang="en-US" sz="1900" dirty="0" err="1" smtClean="0">
                <a:solidFill>
                  <a:srgbClr val="FF0000"/>
                </a:solidFill>
              </a:rPr>
              <a:t>popioły</a:t>
            </a:r>
            <a:r>
              <a:rPr lang="pl-PL" sz="1900" dirty="0" smtClean="0">
                <a:solidFill>
                  <a:srgbClr val="FF0000"/>
                </a:solidFill>
              </a:rPr>
              <a:t> lotne, beton architektoniczny, trwałość betonu</a:t>
            </a:r>
            <a:r>
              <a:rPr lang="en-US" sz="19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900" dirty="0" smtClean="0"/>
              <a:t>Dr </a:t>
            </a:r>
            <a:r>
              <a:rPr lang="en-US" sz="1900" dirty="0" err="1" smtClean="0"/>
              <a:t>inż</a:t>
            </a:r>
            <a:r>
              <a:rPr lang="en-US" sz="1900" dirty="0" smtClean="0"/>
              <a:t>. Joanna </a:t>
            </a:r>
            <a:r>
              <a:rPr lang="en-US" sz="1900" dirty="0" err="1" smtClean="0"/>
              <a:t>Sokołowska</a:t>
            </a:r>
            <a:r>
              <a:rPr lang="en-US" sz="1900" dirty="0" smtClean="0"/>
              <a:t> </a:t>
            </a:r>
            <a:r>
              <a:rPr lang="en-US" sz="1900" dirty="0" smtClean="0">
                <a:solidFill>
                  <a:srgbClr val="FF0000"/>
                </a:solidFill>
              </a:rPr>
              <a:t>(</a:t>
            </a:r>
            <a:r>
              <a:rPr lang="pl-PL" sz="1900" dirty="0" smtClean="0">
                <a:solidFill>
                  <a:srgbClr val="FF0000"/>
                </a:solidFill>
              </a:rPr>
              <a:t>betony z polimerami </a:t>
            </a:r>
            <a:r>
              <a:rPr lang="en-US" sz="1900" dirty="0" smtClean="0">
                <a:solidFill>
                  <a:srgbClr val="FF0000"/>
                </a:solidFill>
              </a:rPr>
              <a:t>PC i PCC</a:t>
            </a:r>
            <a:r>
              <a:rPr lang="pl-PL" sz="1900" dirty="0" smtClean="0">
                <a:solidFill>
                  <a:srgbClr val="FF0000"/>
                </a:solidFill>
              </a:rPr>
              <a:t>, chemoodporność</a:t>
            </a:r>
            <a:r>
              <a:rPr lang="en-US" sz="19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900" dirty="0" smtClean="0"/>
              <a:t>Dr </a:t>
            </a:r>
            <a:r>
              <a:rPr lang="en-US" sz="1900" dirty="0" err="1" smtClean="0"/>
              <a:t>inż</a:t>
            </a:r>
            <a:r>
              <a:rPr lang="en-US" sz="1900" dirty="0" smtClean="0"/>
              <a:t>. Justyna </a:t>
            </a:r>
            <a:r>
              <a:rPr lang="en-US" sz="1900" dirty="0" err="1" smtClean="0"/>
              <a:t>Kuziak</a:t>
            </a:r>
            <a:r>
              <a:rPr lang="en-US" sz="1900" dirty="0" smtClean="0"/>
              <a:t> </a:t>
            </a:r>
            <a:r>
              <a:rPr lang="en-US" sz="1900" dirty="0" smtClean="0">
                <a:solidFill>
                  <a:srgbClr val="FF0000"/>
                </a:solidFill>
              </a:rPr>
              <a:t>(</a:t>
            </a:r>
            <a:r>
              <a:rPr lang="pl-PL" sz="1900" dirty="0" smtClean="0">
                <a:solidFill>
                  <a:srgbClr val="FF0000"/>
                </a:solidFill>
              </a:rPr>
              <a:t>e</a:t>
            </a:r>
            <a:r>
              <a:rPr lang="en-US" sz="1900" dirty="0" err="1" smtClean="0">
                <a:solidFill>
                  <a:srgbClr val="FF0000"/>
                </a:solidFill>
              </a:rPr>
              <a:t>lektrochemia</a:t>
            </a:r>
            <a:r>
              <a:rPr lang="pl-PL" sz="1900" dirty="0" smtClean="0">
                <a:solidFill>
                  <a:srgbClr val="FF0000"/>
                </a:solidFill>
              </a:rPr>
              <a:t>, korozja</a:t>
            </a:r>
            <a:r>
              <a:rPr lang="en-US" sz="19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900" dirty="0" err="1" smtClean="0"/>
              <a:t>Dr</a:t>
            </a:r>
            <a:r>
              <a:rPr lang="en-US" sz="1900" dirty="0" smtClean="0"/>
              <a:t> </a:t>
            </a:r>
            <a:r>
              <a:rPr lang="en-US" sz="1900" dirty="0" err="1" smtClean="0"/>
              <a:t>inż</a:t>
            </a:r>
            <a:r>
              <a:rPr lang="en-US" sz="1900" dirty="0" smtClean="0"/>
              <a:t>. Grzegorz Adamczewski </a:t>
            </a:r>
            <a:r>
              <a:rPr lang="en-US" sz="1900" dirty="0" smtClean="0">
                <a:solidFill>
                  <a:srgbClr val="FF0000"/>
                </a:solidFill>
              </a:rPr>
              <a:t>(</a:t>
            </a:r>
            <a:r>
              <a:rPr lang="pl-PL" sz="1900" dirty="0" smtClean="0">
                <a:solidFill>
                  <a:srgbClr val="FF0000"/>
                </a:solidFill>
              </a:rPr>
              <a:t>diagnostyka, NDT- GPR, posadzki przemysłowe, PCC, </a:t>
            </a:r>
            <a:r>
              <a:rPr lang="pl-PL" sz="1900" dirty="0" err="1" smtClean="0">
                <a:solidFill>
                  <a:srgbClr val="FF0000"/>
                </a:solidFill>
              </a:rPr>
              <a:t>self-healing</a:t>
            </a:r>
            <a:r>
              <a:rPr lang="en-US" sz="19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900" dirty="0" smtClean="0"/>
              <a:t>Dr </a:t>
            </a:r>
            <a:r>
              <a:rPr lang="en-US" sz="1900" dirty="0" err="1" smtClean="0"/>
              <a:t>inż</a:t>
            </a:r>
            <a:r>
              <a:rPr lang="en-US" sz="1900" dirty="0" smtClean="0"/>
              <a:t>. Tomasz Piotrowski </a:t>
            </a:r>
            <a:r>
              <a:rPr lang="en-US" sz="1900" dirty="0" smtClean="0">
                <a:solidFill>
                  <a:srgbClr val="FF0000"/>
                </a:solidFill>
              </a:rPr>
              <a:t>(</a:t>
            </a:r>
            <a:r>
              <a:rPr lang="pl-PL" sz="1900" dirty="0" smtClean="0">
                <a:solidFill>
                  <a:srgbClr val="FF0000"/>
                </a:solidFill>
              </a:rPr>
              <a:t>beton </a:t>
            </a:r>
            <a:r>
              <a:rPr lang="pl-PL" sz="1900" dirty="0" smtClean="0">
                <a:solidFill>
                  <a:srgbClr val="FF0000"/>
                </a:solidFill>
              </a:rPr>
              <a:t>osłonowy przed p</a:t>
            </a:r>
            <a:r>
              <a:rPr lang="en-US" sz="1900" dirty="0" err="1" smtClean="0">
                <a:solidFill>
                  <a:srgbClr val="FF0000"/>
                </a:solidFill>
              </a:rPr>
              <a:t>romieniowanie</a:t>
            </a:r>
            <a:r>
              <a:rPr lang="pl-PL" sz="1900" dirty="0" smtClean="0">
                <a:solidFill>
                  <a:srgbClr val="FF0000"/>
                </a:solidFill>
              </a:rPr>
              <a:t>m</a:t>
            </a:r>
            <a:r>
              <a:rPr lang="en-US" sz="1900" dirty="0" smtClean="0">
                <a:solidFill>
                  <a:srgbClr val="FF0000"/>
                </a:solidFill>
              </a:rPr>
              <a:t>)</a:t>
            </a:r>
            <a:endParaRPr lang="pl-PL" sz="19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980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420888"/>
            <a:ext cx="7239000" cy="563562"/>
          </a:xfrm>
        </p:spPr>
        <p:txBody>
          <a:bodyPr/>
          <a:lstStyle/>
          <a:p>
            <a:pPr algn="ctr"/>
            <a:r>
              <a:rPr lang="pl-PL" sz="4000" dirty="0" smtClean="0"/>
              <a:t>Dodatkowy rozwój studentów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 Specjalności Inżynieria Produkcji Budowlanej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Specjalności Inżynieria Produkcji Budowlanej</Template>
  <TotalTime>634</TotalTime>
  <Words>835</Words>
  <Application>Microsoft Office PowerPoint</Application>
  <PresentationFormat>Pokaz na ekranie (4:3)</PresentationFormat>
  <Paragraphs>204</Paragraphs>
  <Slides>19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Prezentacja Specjalności Inżynieria Produkcji Budowlanej</vt:lpstr>
      <vt:lpstr> Inżynieria Produkcji  Budowlanej</vt:lpstr>
      <vt:lpstr>IPB – co się kryje za skrótem?</vt:lpstr>
      <vt:lpstr>Zakład Inżynierii Materiałów Budowlanych</vt:lpstr>
      <vt:lpstr>Krótka charakterystyka przedmiotów + praca dyplomowa inżynierska</vt:lpstr>
      <vt:lpstr>Prezentacja programu PowerPoint</vt:lpstr>
      <vt:lpstr>Prezentacja programu PowerPoint</vt:lpstr>
      <vt:lpstr>Prezentacja programu PowerPoint</vt:lpstr>
      <vt:lpstr>Zakład Inżynierii Materiałów Budowlanych</vt:lpstr>
      <vt:lpstr>Dodatkowy rozwój studentów</vt:lpstr>
      <vt:lpstr>Prezentacja programu PowerPoint</vt:lpstr>
      <vt:lpstr>Zespół Inżynierii Produkcji  i Zarządzania w Budownictwie</vt:lpstr>
      <vt:lpstr>Prezentacja programu PowerPoint</vt:lpstr>
      <vt:lpstr>IPB –  co potem?</vt:lpstr>
      <vt:lpstr>Uprawnienia budowlane</vt:lpstr>
      <vt:lpstr>Dodatkowy rozwój studentów</vt:lpstr>
      <vt:lpstr>Dodatkowe możliwości rozwoju</vt:lpstr>
      <vt:lpstr>Aktualna sytuacja na rynku budowlanym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Inżynieria Produkcji  Budowlanej</dc:title>
  <dc:creator>Administrator</dc:creator>
  <cp:lastModifiedBy>1</cp:lastModifiedBy>
  <cp:revision>96</cp:revision>
  <dcterms:created xsi:type="dcterms:W3CDTF">2013-05-04T22:45:50Z</dcterms:created>
  <dcterms:modified xsi:type="dcterms:W3CDTF">2017-07-19T18:45:48Z</dcterms:modified>
</cp:coreProperties>
</file>